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8B9C012-6BBA-4458-9CB4-F736E91E4A9E}">
          <p14:sldIdLst>
            <p14:sldId id="256"/>
            <p14:sldId id="257"/>
            <p14:sldId id="258"/>
            <p14:sldId id="261"/>
            <p14:sldId id="260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531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69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73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50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68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28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825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63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0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94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2239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734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0184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57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255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85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B5B20-B034-4F51-989D-DD63FD3EDE6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181A9D-3224-46BB-A1B8-8789C7ACB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1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e.gov.cn/gkml/hbb/bwj/201705/W020170516330272025970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conl.1266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49237" y="1043709"/>
            <a:ext cx="8395855" cy="204123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Актуальные аспекты конструирования «экологической цивилизации» посредствам экологической дипломатии Китая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61489" y="4221017"/>
            <a:ext cx="6815669" cy="129308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Кожемяков Степан Алексеевич</a:t>
            </a:r>
          </a:p>
          <a:p>
            <a:r>
              <a:rPr lang="ru-RU" dirty="0" smtClean="0"/>
              <a:t>Аспирант, председатель Совета молодых ученых Института экологии РУДН</a:t>
            </a:r>
          </a:p>
          <a:p>
            <a:r>
              <a:rPr lang="ru-RU" dirty="0" smtClean="0"/>
              <a:t>Департамент экологической безопасности и менеджмента качества продукции</a:t>
            </a:r>
          </a:p>
          <a:p>
            <a:r>
              <a:rPr lang="ru-RU" dirty="0" smtClean="0"/>
              <a:t>1142220277</a:t>
            </a:r>
            <a:r>
              <a:rPr lang="en-US" dirty="0" smtClean="0"/>
              <a:t>@pfur.ru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919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4145" y="501841"/>
            <a:ext cx="9601196" cy="130386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Основополагающие принципы при разработке экологических стратегический Китая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4145" y="1930400"/>
            <a:ext cx="10039928" cy="4927600"/>
          </a:xfrm>
        </p:spPr>
        <p:txBody>
          <a:bodyPr>
            <a:normAutofit/>
          </a:bodyPr>
          <a:lstStyle/>
          <a:p>
            <a:r>
              <a:rPr lang="ru-RU" dirty="0" smtClean="0"/>
              <a:t>Нивелирование эффектов «метаболического разрыва» (по Джону Беллами </a:t>
            </a:r>
            <a:r>
              <a:rPr lang="ru-RU" dirty="0" err="1" smtClean="0"/>
              <a:t>Фостеру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Внедрение конфуцианских принципов («Единство неба и человека») в отношения социума и биосферы. </a:t>
            </a:r>
          </a:p>
          <a:p>
            <a:endParaRPr lang="ru-RU" dirty="0" smtClean="0"/>
          </a:p>
          <a:p>
            <a:r>
              <a:rPr lang="ru-RU" dirty="0" err="1" smtClean="0"/>
              <a:t>Ноосферный</a:t>
            </a:r>
            <a:r>
              <a:rPr lang="ru-RU" dirty="0" smtClean="0"/>
              <a:t> подход (по Владимиру Ивановичу Вернадскому), принципы которого были детально отражены в практическом подходе к изучению и моделированию экологических процессов Юджином </a:t>
            </a:r>
            <a:r>
              <a:rPr lang="ru-RU" dirty="0" err="1" smtClean="0"/>
              <a:t>Одумом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Вышеперечисленные подходы объединены принципом «Одна страна-две системы» (Дэн Сяопин).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7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2638" y="658860"/>
            <a:ext cx="9601196" cy="855904"/>
          </a:xfrm>
        </p:spPr>
        <p:txBody>
          <a:bodyPr>
            <a:noAutofit/>
          </a:bodyPr>
          <a:lstStyle/>
          <a:p>
            <a:r>
              <a:rPr lang="ru-RU" sz="2800" dirty="0" smtClean="0"/>
              <a:t>Стратегические документы экологической политики Китая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1563" y="1921164"/>
            <a:ext cx="10760363" cy="493683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200" dirty="0" smtClean="0"/>
              <a:t>Концепция «экологической цивилизации»: </a:t>
            </a:r>
            <a:r>
              <a:rPr lang="en-US" sz="2200" dirty="0" smtClean="0"/>
              <a:t>General Plan for Building an Ecological Civilization</a:t>
            </a:r>
            <a:r>
              <a:rPr lang="ru-RU" sz="2200" dirty="0" smtClean="0"/>
              <a:t>; </a:t>
            </a:r>
            <a:r>
              <a:rPr lang="en-US" sz="2200" dirty="0" smtClean="0"/>
              <a:t>Ecological Civilization: Path and Practice; Action Plan for Ecological </a:t>
            </a:r>
            <a:r>
              <a:rPr lang="en-US" sz="2200" dirty="0" err="1" smtClean="0"/>
              <a:t>Civilisation</a:t>
            </a:r>
            <a:r>
              <a:rPr lang="en-US" sz="2200" dirty="0" smtClean="0"/>
              <a:t>; </a:t>
            </a:r>
            <a:r>
              <a:rPr lang="ru-RU" sz="2200" dirty="0" smtClean="0"/>
              <a:t>14 пятилетний план развития Китая 2021-2025 (пункт</a:t>
            </a:r>
            <a:r>
              <a:rPr lang="en-US" sz="2200" dirty="0" smtClean="0"/>
              <a:t> </a:t>
            </a:r>
            <a:r>
              <a:rPr lang="ru-RU" sz="2200" dirty="0" smtClean="0"/>
              <a:t>5</a:t>
            </a:r>
            <a:r>
              <a:rPr lang="en-US" sz="2200" dirty="0" smtClean="0"/>
              <a:t>/6)</a:t>
            </a:r>
            <a:endParaRPr lang="ru-RU" sz="2200" dirty="0" smtClean="0"/>
          </a:p>
          <a:p>
            <a:pPr marL="0" indent="0" algn="just">
              <a:buNone/>
            </a:pPr>
            <a:endParaRPr lang="en-US" sz="2200" dirty="0" smtClean="0"/>
          </a:p>
          <a:p>
            <a:pPr algn="just"/>
            <a:r>
              <a:rPr lang="ru-RU" sz="2200" dirty="0" smtClean="0"/>
              <a:t>Белые книги по экологической политике: </a:t>
            </a:r>
            <a:r>
              <a:rPr lang="en-US" sz="2200" dirty="0"/>
              <a:t>China's Green Development in the New </a:t>
            </a:r>
            <a:r>
              <a:rPr lang="en-US" sz="2200" dirty="0" smtClean="0"/>
              <a:t>Era</a:t>
            </a:r>
            <a:r>
              <a:rPr lang="en-US" sz="2200" dirty="0"/>
              <a:t>; Responding to Climate Change: China's Policies and </a:t>
            </a:r>
            <a:r>
              <a:rPr lang="en-US" sz="2200" dirty="0" smtClean="0"/>
              <a:t>Actions</a:t>
            </a:r>
            <a:r>
              <a:rPr lang="en-US" sz="2200" dirty="0"/>
              <a:t>; Biodiversity Conservation in </a:t>
            </a:r>
            <a:r>
              <a:rPr lang="en-US" sz="2200" dirty="0" smtClean="0"/>
              <a:t>China</a:t>
            </a:r>
            <a:r>
              <a:rPr lang="ru-RU" sz="2200" dirty="0" smtClean="0"/>
              <a:t>; </a:t>
            </a:r>
            <a:r>
              <a:rPr lang="en-US" sz="2200" dirty="0"/>
              <a:t>Sustainable Development of Transport in </a:t>
            </a:r>
            <a:r>
              <a:rPr lang="en-US" sz="2200" dirty="0" smtClean="0"/>
              <a:t>China</a:t>
            </a:r>
            <a:r>
              <a:rPr lang="ru-RU" sz="2200" dirty="0" smtClean="0"/>
              <a:t>; </a:t>
            </a:r>
            <a:r>
              <a:rPr lang="en-US" sz="2200" dirty="0"/>
              <a:t>China's International Development Cooperation in the New </a:t>
            </a:r>
            <a:r>
              <a:rPr lang="en-US" sz="2200" dirty="0" smtClean="0"/>
              <a:t>Era</a:t>
            </a:r>
            <a:r>
              <a:rPr lang="ru-RU" sz="2200" dirty="0" smtClean="0"/>
              <a:t>.</a:t>
            </a:r>
          </a:p>
          <a:p>
            <a:pPr marL="0" indent="0" algn="just">
              <a:buNone/>
            </a:pPr>
            <a:endParaRPr lang="ru-RU" sz="2200" dirty="0" smtClean="0"/>
          </a:p>
          <a:p>
            <a:pPr algn="just"/>
            <a:r>
              <a:rPr lang="ru-RU" sz="2200" dirty="0" smtClean="0"/>
              <a:t>Концепция «Единой судьбы человечества». Белая книга «</a:t>
            </a:r>
            <a:r>
              <a:rPr lang="en-US" sz="2200" dirty="0" smtClean="0"/>
              <a:t>A </a:t>
            </a:r>
            <a:r>
              <a:rPr lang="en-US" sz="2200" dirty="0"/>
              <a:t>Global Community of Shared Future: China's Proposals and </a:t>
            </a:r>
            <a:r>
              <a:rPr lang="en-US" sz="2200" dirty="0" smtClean="0"/>
              <a:t>Actions</a:t>
            </a:r>
            <a:r>
              <a:rPr lang="ru-RU" sz="2200" dirty="0" smtClean="0"/>
              <a:t>»</a:t>
            </a:r>
          </a:p>
          <a:p>
            <a:pPr marL="0" indent="0" algn="just">
              <a:buNone/>
            </a:pPr>
            <a:endParaRPr lang="ru-RU" sz="2200" dirty="0" smtClean="0"/>
          </a:p>
          <a:p>
            <a:pPr algn="just"/>
            <a:r>
              <a:rPr lang="ru-RU" sz="2200" dirty="0" smtClean="0"/>
              <a:t>Инициатива «Зеленого Шелкового пути» (</a:t>
            </a:r>
            <a:r>
              <a:rPr lang="en-US" sz="2200" dirty="0" smtClean="0"/>
              <a:t>Green Silk Road Initiative</a:t>
            </a:r>
            <a:r>
              <a:rPr lang="ru-RU" sz="2200" dirty="0" smtClean="0"/>
              <a:t>)</a:t>
            </a:r>
            <a:r>
              <a:rPr lang="en-US" sz="2200" dirty="0" smtClean="0"/>
              <a:t>, </a:t>
            </a:r>
            <a:r>
              <a:rPr lang="ru-RU" sz="2200" dirty="0"/>
              <a:t>Руководство по продвижению «Зеленого шелкового пути</a:t>
            </a:r>
            <a:r>
              <a:rPr lang="ru-RU" sz="2200" dirty="0" smtClean="0"/>
              <a:t>»</a:t>
            </a:r>
            <a:r>
              <a:rPr lang="en-US" sz="2200" dirty="0" smtClean="0"/>
              <a:t>,</a:t>
            </a:r>
            <a:r>
              <a:rPr lang="ru-RU" sz="2200" dirty="0"/>
              <a:t> План сотрудничества в области экологии и охраны окружающей среды в рамках инициативы «Один пояс – один путь»</a:t>
            </a:r>
            <a:r>
              <a:rPr lang="en-US" sz="2200" dirty="0" smtClean="0"/>
              <a:t> . </a:t>
            </a:r>
            <a:r>
              <a:rPr lang="ru-RU" sz="2200" dirty="0" smtClean="0"/>
              <a:t>Белая книга</a:t>
            </a:r>
            <a:r>
              <a:rPr lang="en-US" sz="2200" dirty="0"/>
              <a:t>: The Belt and Road Initiative: A Key Pillar of the Global Community of Shared Future</a:t>
            </a:r>
            <a:endParaRPr lang="ru-RU" sz="22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394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3571" y="0"/>
            <a:ext cx="10578429" cy="54956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8691" y="5800436"/>
            <a:ext cx="8321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 развития </a:t>
            </a:r>
            <a:r>
              <a:rPr lang="en-US" dirty="0" smtClean="0"/>
              <a:t>“</a:t>
            </a:r>
            <a:r>
              <a:rPr lang="ru-RU" dirty="0" smtClean="0"/>
              <a:t>Зеленого Шелкового Пути</a:t>
            </a:r>
            <a:r>
              <a:rPr lang="en-US" dirty="0" smtClean="0"/>
              <a:t>“</a:t>
            </a:r>
            <a:endParaRPr lang="ru-RU" dirty="0" smtClean="0"/>
          </a:p>
          <a:p>
            <a:r>
              <a:rPr lang="de-DE" dirty="0" smtClean="0">
                <a:hlinkClick r:id="rId3"/>
              </a:rPr>
              <a:t>https</a:t>
            </a:r>
            <a:r>
              <a:rPr lang="de-DE" dirty="0">
                <a:hlinkClick r:id="rId3"/>
              </a:rPr>
              <a:t>://</a:t>
            </a:r>
            <a:r>
              <a:rPr lang="de-DE" dirty="0" smtClean="0">
                <a:hlinkClick r:id="rId3"/>
              </a:rPr>
              <a:t>www.mee.gov.cn/gkml/hbb/bwj/201705/W020170516330272025970.pdf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306" y="0"/>
            <a:ext cx="6346694" cy="68118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01090" y="0"/>
            <a:ext cx="359294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Цели китайских программ экологической устойчивости и охраняемых территорий (ES&amp;PA) </a:t>
            </a:r>
            <a:endParaRPr lang="ru-RU" sz="1600" b="1" dirty="0" smtClean="0"/>
          </a:p>
          <a:p>
            <a:r>
              <a:rPr lang="ru-RU" sz="1600" dirty="0" smtClean="0"/>
              <a:t>Были </a:t>
            </a:r>
            <a:r>
              <a:rPr lang="ru-RU" sz="1600" dirty="0"/>
              <a:t>перечислены первые три основные цели каждой программы. Цели для 16 программ экологической устойчивости (ES) и 11 категорий охраняемых территорий (PA</a:t>
            </a:r>
            <a:r>
              <a:rPr lang="ru-RU" sz="1600" dirty="0" smtClean="0"/>
              <a:t>).</a:t>
            </a:r>
          </a:p>
          <a:p>
            <a:r>
              <a:rPr lang="ru-RU" sz="1600" dirty="0" smtClean="0"/>
              <a:t>Программы</a:t>
            </a:r>
            <a:r>
              <a:rPr lang="ru-RU" sz="1600" dirty="0"/>
              <a:t>, выделенные жирным шрифтом, имеют четкую цель защиты биоразнообразия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Наименьшее количество проектов инициируется по </a:t>
            </a:r>
            <a:r>
              <a:rPr lang="en-US" sz="1600" dirty="0" smtClean="0"/>
              <a:t>“</a:t>
            </a:r>
            <a:r>
              <a:rPr lang="ru-RU" sz="1600" dirty="0" smtClean="0"/>
              <a:t>климатической</a:t>
            </a:r>
            <a:r>
              <a:rPr lang="en-US" sz="1600" dirty="0" smtClean="0"/>
              <a:t>” </a:t>
            </a:r>
            <a:r>
              <a:rPr lang="ru-RU" sz="1600" dirty="0" smtClean="0"/>
              <a:t>политике (программы по достижению углеродной нейтральности).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801090" y="5411450"/>
            <a:ext cx="42935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Wu R, </a:t>
            </a:r>
            <a:r>
              <a:rPr lang="de-DE" sz="1400" dirty="0" err="1"/>
              <a:t>Possingham</a:t>
            </a:r>
            <a:r>
              <a:rPr lang="de-DE" sz="1400" dirty="0"/>
              <a:t> </a:t>
            </a:r>
            <a:r>
              <a:rPr lang="de-DE" sz="1400" dirty="0" err="1"/>
              <a:t>HP,Yu</a:t>
            </a:r>
            <a:r>
              <a:rPr lang="de-DE" sz="1400" dirty="0"/>
              <a:t> G, et al. </a:t>
            </a:r>
            <a:r>
              <a:rPr lang="de-DE" sz="1400" dirty="0" err="1"/>
              <a:t>Strengthening</a:t>
            </a:r>
            <a:r>
              <a:rPr lang="de-DE" sz="1400" dirty="0"/>
              <a:t> </a:t>
            </a:r>
            <a:r>
              <a:rPr lang="de-DE" sz="1400" dirty="0" err="1"/>
              <a:t>China’s</a:t>
            </a:r>
            <a:r>
              <a:rPr lang="de-DE" sz="1400" dirty="0"/>
              <a:t> national </a:t>
            </a:r>
            <a:r>
              <a:rPr lang="de-DE" sz="1400" dirty="0" err="1"/>
              <a:t>biodi-versity</a:t>
            </a:r>
            <a:r>
              <a:rPr lang="de-DE" sz="1400" dirty="0"/>
              <a:t> </a:t>
            </a:r>
            <a:r>
              <a:rPr lang="de-DE" sz="1400" dirty="0" err="1"/>
              <a:t>strategy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attain</a:t>
            </a:r>
            <a:r>
              <a:rPr lang="de-DE" sz="1400" dirty="0"/>
              <a:t> an </a:t>
            </a:r>
            <a:r>
              <a:rPr lang="de-DE" sz="1400" dirty="0" err="1"/>
              <a:t>ecological</a:t>
            </a:r>
            <a:r>
              <a:rPr lang="de-DE" sz="1400" dirty="0"/>
              <a:t> </a:t>
            </a:r>
            <a:r>
              <a:rPr lang="de-DE" sz="1400" dirty="0" err="1"/>
              <a:t>civilization.Conservation</a:t>
            </a:r>
            <a:r>
              <a:rPr lang="de-DE" sz="1400" dirty="0"/>
              <a:t> Letters. 2019;12:e12660. </a:t>
            </a:r>
            <a:r>
              <a:rPr lang="de-DE" sz="1400" dirty="0">
                <a:hlinkClick r:id="rId3"/>
              </a:rPr>
              <a:t>https://</a:t>
            </a:r>
            <a:r>
              <a:rPr lang="de-DE" sz="1400" dirty="0" smtClean="0">
                <a:hlinkClick r:id="rId3"/>
              </a:rPr>
              <a:t>doi.org/10.1111/conl.12660</a:t>
            </a:r>
            <a:endParaRPr lang="ru-RU" sz="1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41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690</TotalTime>
  <Words>375</Words>
  <Application>Microsoft Office PowerPoint</Application>
  <PresentationFormat>Произвольный</PresentationFormat>
  <Paragraphs>28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Легкий дым</vt:lpstr>
      <vt:lpstr>Актуальные аспекты конструирования «экологической цивилизации» посредствам экологической дипломатии Китая</vt:lpstr>
      <vt:lpstr>Основополагающие принципы при разработке экологических стратегический Китая</vt:lpstr>
      <vt:lpstr>Стратегические документы экологической политики Китая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Конструирование «экологической цивилизации» посредствам экологической дипломатии Китая</dc:title>
  <dc:creator>Кожемяков Степан Алексеевич</dc:creator>
  <cp:lastModifiedBy>Столярова Евгения Сергеевна</cp:lastModifiedBy>
  <cp:revision>20</cp:revision>
  <dcterms:created xsi:type="dcterms:W3CDTF">2023-10-11T21:33:30Z</dcterms:created>
  <dcterms:modified xsi:type="dcterms:W3CDTF">2023-10-31T06:17:13Z</dcterms:modified>
</cp:coreProperties>
</file>