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59" r:id="rId5"/>
    <p:sldId id="260" r:id="rId6"/>
    <p:sldId id="261" r:id="rId7"/>
    <p:sldId id="263" r:id="rId8"/>
    <p:sldId id="258"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69" autoAdjust="0"/>
    <p:restoredTop sz="94660"/>
  </p:normalViewPr>
  <p:slideViewPr>
    <p:cSldViewPr snapToGrid="0">
      <p:cViewPr varScale="1">
        <p:scale>
          <a:sx n="96" d="100"/>
          <a:sy n="96" d="100"/>
        </p:scale>
        <p:origin x="86" y="1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24440-CC80-D91E-C2D1-731FE29AB6F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2062705-50BE-73EE-808C-45AF933B51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056DE03-DF2C-4B01-6C5B-1603680191F2}"/>
              </a:ext>
            </a:extLst>
          </p:cNvPr>
          <p:cNvSpPr>
            <a:spLocks noGrp="1"/>
          </p:cNvSpPr>
          <p:nvPr>
            <p:ph type="dt" sz="half" idx="10"/>
          </p:nvPr>
        </p:nvSpPr>
        <p:spPr/>
        <p:txBody>
          <a:bodyPr/>
          <a:lstStyle/>
          <a:p>
            <a:fld id="{F8564147-71A1-4AD7-BC90-FF73B3DC094B}" type="datetimeFigureOut">
              <a:rPr lang="en-US" smtClean="0"/>
              <a:t>10/31/2023</a:t>
            </a:fld>
            <a:endParaRPr lang="en-US"/>
          </a:p>
        </p:txBody>
      </p:sp>
      <p:sp>
        <p:nvSpPr>
          <p:cNvPr id="5" name="Footer Placeholder 4">
            <a:extLst>
              <a:ext uri="{FF2B5EF4-FFF2-40B4-BE49-F238E27FC236}">
                <a16:creationId xmlns:a16="http://schemas.microsoft.com/office/drawing/2014/main" id="{06A18E48-6275-0AF7-CAA9-EF371EFA7D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1877BA-BA32-D8CC-1E28-D370EB8C7D39}"/>
              </a:ext>
            </a:extLst>
          </p:cNvPr>
          <p:cNvSpPr>
            <a:spLocks noGrp="1"/>
          </p:cNvSpPr>
          <p:nvPr>
            <p:ph type="sldNum" sz="quarter" idx="12"/>
          </p:nvPr>
        </p:nvSpPr>
        <p:spPr/>
        <p:txBody>
          <a:bodyPr/>
          <a:lstStyle/>
          <a:p>
            <a:fld id="{E7B829AB-E450-46A4-BD6B-F2A75BFCE756}" type="slidenum">
              <a:rPr lang="en-US" smtClean="0"/>
              <a:t>‹#›</a:t>
            </a:fld>
            <a:endParaRPr lang="en-US"/>
          </a:p>
        </p:txBody>
      </p:sp>
    </p:spTree>
    <p:extLst>
      <p:ext uri="{BB962C8B-B14F-4D97-AF65-F5344CB8AC3E}">
        <p14:creationId xmlns:p14="http://schemas.microsoft.com/office/powerpoint/2010/main" val="4063809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6FAFC-1CA9-62D0-12E4-615A2185BF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95374D-337E-8D40-321A-F807EC41805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53BFE9-8EA8-A0DE-6F31-99542B825BCD}"/>
              </a:ext>
            </a:extLst>
          </p:cNvPr>
          <p:cNvSpPr>
            <a:spLocks noGrp="1"/>
          </p:cNvSpPr>
          <p:nvPr>
            <p:ph type="dt" sz="half" idx="10"/>
          </p:nvPr>
        </p:nvSpPr>
        <p:spPr/>
        <p:txBody>
          <a:bodyPr/>
          <a:lstStyle/>
          <a:p>
            <a:fld id="{F8564147-71A1-4AD7-BC90-FF73B3DC094B}" type="datetimeFigureOut">
              <a:rPr lang="en-US" smtClean="0"/>
              <a:t>10/31/2023</a:t>
            </a:fld>
            <a:endParaRPr lang="en-US"/>
          </a:p>
        </p:txBody>
      </p:sp>
      <p:sp>
        <p:nvSpPr>
          <p:cNvPr id="5" name="Footer Placeholder 4">
            <a:extLst>
              <a:ext uri="{FF2B5EF4-FFF2-40B4-BE49-F238E27FC236}">
                <a16:creationId xmlns:a16="http://schemas.microsoft.com/office/drawing/2014/main" id="{7B106C10-D802-2BA4-3B2D-DB799CE2E8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15B3F3-E226-E05F-5CB1-B6805997DE8D}"/>
              </a:ext>
            </a:extLst>
          </p:cNvPr>
          <p:cNvSpPr>
            <a:spLocks noGrp="1"/>
          </p:cNvSpPr>
          <p:nvPr>
            <p:ph type="sldNum" sz="quarter" idx="12"/>
          </p:nvPr>
        </p:nvSpPr>
        <p:spPr/>
        <p:txBody>
          <a:bodyPr/>
          <a:lstStyle/>
          <a:p>
            <a:fld id="{E7B829AB-E450-46A4-BD6B-F2A75BFCE756}" type="slidenum">
              <a:rPr lang="en-US" smtClean="0"/>
              <a:t>‹#›</a:t>
            </a:fld>
            <a:endParaRPr lang="en-US"/>
          </a:p>
        </p:txBody>
      </p:sp>
    </p:spTree>
    <p:extLst>
      <p:ext uri="{BB962C8B-B14F-4D97-AF65-F5344CB8AC3E}">
        <p14:creationId xmlns:p14="http://schemas.microsoft.com/office/powerpoint/2010/main" val="952655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5DF11-7ED6-8B59-AD3F-4C02A34C15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12259F-BEB9-E67C-9170-AE6E8398ED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B9791C-7815-938E-2EE9-6195746798C8}"/>
              </a:ext>
            </a:extLst>
          </p:cNvPr>
          <p:cNvSpPr>
            <a:spLocks noGrp="1"/>
          </p:cNvSpPr>
          <p:nvPr>
            <p:ph type="dt" sz="half" idx="10"/>
          </p:nvPr>
        </p:nvSpPr>
        <p:spPr/>
        <p:txBody>
          <a:bodyPr/>
          <a:lstStyle/>
          <a:p>
            <a:fld id="{F8564147-71A1-4AD7-BC90-FF73B3DC094B}" type="datetimeFigureOut">
              <a:rPr lang="en-US" smtClean="0"/>
              <a:t>10/31/2023</a:t>
            </a:fld>
            <a:endParaRPr lang="en-US"/>
          </a:p>
        </p:txBody>
      </p:sp>
      <p:sp>
        <p:nvSpPr>
          <p:cNvPr id="5" name="Footer Placeholder 4">
            <a:extLst>
              <a:ext uri="{FF2B5EF4-FFF2-40B4-BE49-F238E27FC236}">
                <a16:creationId xmlns:a16="http://schemas.microsoft.com/office/drawing/2014/main" id="{90A7856F-745A-6EEE-532E-C7E81E6307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4E8330-6547-BA7D-C8C7-542160B19A69}"/>
              </a:ext>
            </a:extLst>
          </p:cNvPr>
          <p:cNvSpPr>
            <a:spLocks noGrp="1"/>
          </p:cNvSpPr>
          <p:nvPr>
            <p:ph type="sldNum" sz="quarter" idx="12"/>
          </p:nvPr>
        </p:nvSpPr>
        <p:spPr/>
        <p:txBody>
          <a:bodyPr/>
          <a:lstStyle/>
          <a:p>
            <a:fld id="{E7B829AB-E450-46A4-BD6B-F2A75BFCE756}" type="slidenum">
              <a:rPr lang="en-US" smtClean="0"/>
              <a:t>‹#›</a:t>
            </a:fld>
            <a:endParaRPr lang="en-US"/>
          </a:p>
        </p:txBody>
      </p:sp>
    </p:spTree>
    <p:extLst>
      <p:ext uri="{BB962C8B-B14F-4D97-AF65-F5344CB8AC3E}">
        <p14:creationId xmlns:p14="http://schemas.microsoft.com/office/powerpoint/2010/main" val="383922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1E4A0-85A9-BB83-E068-E5B6C0DE74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416BF0-4FAA-4FE5-E83E-484D5F0CE63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0EFECA6-AEC2-8A10-0201-20D3E2A17CD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6E2A508-54D2-41E4-660C-4D25201BBC09}"/>
              </a:ext>
            </a:extLst>
          </p:cNvPr>
          <p:cNvSpPr>
            <a:spLocks noGrp="1"/>
          </p:cNvSpPr>
          <p:nvPr>
            <p:ph type="dt" sz="half" idx="10"/>
          </p:nvPr>
        </p:nvSpPr>
        <p:spPr/>
        <p:txBody>
          <a:bodyPr/>
          <a:lstStyle/>
          <a:p>
            <a:fld id="{F8564147-71A1-4AD7-BC90-FF73B3DC094B}" type="datetimeFigureOut">
              <a:rPr lang="en-US" smtClean="0"/>
              <a:t>10/31/2023</a:t>
            </a:fld>
            <a:endParaRPr lang="en-US"/>
          </a:p>
        </p:txBody>
      </p:sp>
      <p:sp>
        <p:nvSpPr>
          <p:cNvPr id="6" name="Footer Placeholder 5">
            <a:extLst>
              <a:ext uri="{FF2B5EF4-FFF2-40B4-BE49-F238E27FC236}">
                <a16:creationId xmlns:a16="http://schemas.microsoft.com/office/drawing/2014/main" id="{C5F541F7-4B97-67A9-221A-CD0D9E951C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B43BA5-B19C-54CB-1459-88B538BE62D6}"/>
              </a:ext>
            </a:extLst>
          </p:cNvPr>
          <p:cNvSpPr>
            <a:spLocks noGrp="1"/>
          </p:cNvSpPr>
          <p:nvPr>
            <p:ph type="sldNum" sz="quarter" idx="12"/>
          </p:nvPr>
        </p:nvSpPr>
        <p:spPr/>
        <p:txBody>
          <a:bodyPr/>
          <a:lstStyle/>
          <a:p>
            <a:fld id="{E7B829AB-E450-46A4-BD6B-F2A75BFCE756}" type="slidenum">
              <a:rPr lang="en-US" smtClean="0"/>
              <a:t>‹#›</a:t>
            </a:fld>
            <a:endParaRPr lang="en-US"/>
          </a:p>
        </p:txBody>
      </p:sp>
    </p:spTree>
    <p:extLst>
      <p:ext uri="{BB962C8B-B14F-4D97-AF65-F5344CB8AC3E}">
        <p14:creationId xmlns:p14="http://schemas.microsoft.com/office/powerpoint/2010/main" val="1064883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49C6F-3986-00B8-1896-1F94616B8F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FF59312-75B6-9FA8-7F8E-8A9673CD39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557B4F-524C-782E-76AC-5437D94469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892958-CCB2-6977-5A2F-8C2547A49B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1F3AEA-E9CC-42FA-021F-1E9CB29A1B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A1AE66-ACC0-7A21-BFFD-23A1F391E824}"/>
              </a:ext>
            </a:extLst>
          </p:cNvPr>
          <p:cNvSpPr>
            <a:spLocks noGrp="1"/>
          </p:cNvSpPr>
          <p:nvPr>
            <p:ph type="dt" sz="half" idx="10"/>
          </p:nvPr>
        </p:nvSpPr>
        <p:spPr/>
        <p:txBody>
          <a:bodyPr/>
          <a:lstStyle/>
          <a:p>
            <a:fld id="{F8564147-71A1-4AD7-BC90-FF73B3DC094B}" type="datetimeFigureOut">
              <a:rPr lang="en-US" smtClean="0"/>
              <a:t>10/31/2023</a:t>
            </a:fld>
            <a:endParaRPr lang="en-US"/>
          </a:p>
        </p:txBody>
      </p:sp>
      <p:sp>
        <p:nvSpPr>
          <p:cNvPr id="8" name="Footer Placeholder 7">
            <a:extLst>
              <a:ext uri="{FF2B5EF4-FFF2-40B4-BE49-F238E27FC236}">
                <a16:creationId xmlns:a16="http://schemas.microsoft.com/office/drawing/2014/main" id="{3080DE83-F513-7847-E8E8-8FBDF9C8990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FD25AB4-4DC3-5436-7497-EBDB13C6F28A}"/>
              </a:ext>
            </a:extLst>
          </p:cNvPr>
          <p:cNvSpPr>
            <a:spLocks noGrp="1"/>
          </p:cNvSpPr>
          <p:nvPr>
            <p:ph type="sldNum" sz="quarter" idx="12"/>
          </p:nvPr>
        </p:nvSpPr>
        <p:spPr/>
        <p:txBody>
          <a:bodyPr/>
          <a:lstStyle/>
          <a:p>
            <a:fld id="{E7B829AB-E450-46A4-BD6B-F2A75BFCE756}" type="slidenum">
              <a:rPr lang="en-US" smtClean="0"/>
              <a:t>‹#›</a:t>
            </a:fld>
            <a:endParaRPr lang="en-US"/>
          </a:p>
        </p:txBody>
      </p:sp>
    </p:spTree>
    <p:extLst>
      <p:ext uri="{BB962C8B-B14F-4D97-AF65-F5344CB8AC3E}">
        <p14:creationId xmlns:p14="http://schemas.microsoft.com/office/powerpoint/2010/main" val="2831852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51D32-C142-81C1-EA35-14E1C2E27AD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0FCC97-9193-2D46-DEEA-C602D74AE1FD}"/>
              </a:ext>
            </a:extLst>
          </p:cNvPr>
          <p:cNvSpPr>
            <a:spLocks noGrp="1"/>
          </p:cNvSpPr>
          <p:nvPr>
            <p:ph type="dt" sz="half" idx="10"/>
          </p:nvPr>
        </p:nvSpPr>
        <p:spPr/>
        <p:txBody>
          <a:bodyPr/>
          <a:lstStyle/>
          <a:p>
            <a:fld id="{F8564147-71A1-4AD7-BC90-FF73B3DC094B}" type="datetimeFigureOut">
              <a:rPr lang="en-US" smtClean="0"/>
              <a:t>10/31/2023</a:t>
            </a:fld>
            <a:endParaRPr lang="en-US"/>
          </a:p>
        </p:txBody>
      </p:sp>
      <p:sp>
        <p:nvSpPr>
          <p:cNvPr id="4" name="Footer Placeholder 3">
            <a:extLst>
              <a:ext uri="{FF2B5EF4-FFF2-40B4-BE49-F238E27FC236}">
                <a16:creationId xmlns:a16="http://schemas.microsoft.com/office/drawing/2014/main" id="{194BF669-DF23-E880-5EEB-D3B486F64A1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62F326-FEBD-B926-EA4C-8A5FCC49ABB9}"/>
              </a:ext>
            </a:extLst>
          </p:cNvPr>
          <p:cNvSpPr>
            <a:spLocks noGrp="1"/>
          </p:cNvSpPr>
          <p:nvPr>
            <p:ph type="sldNum" sz="quarter" idx="12"/>
          </p:nvPr>
        </p:nvSpPr>
        <p:spPr/>
        <p:txBody>
          <a:bodyPr/>
          <a:lstStyle/>
          <a:p>
            <a:fld id="{E7B829AB-E450-46A4-BD6B-F2A75BFCE756}" type="slidenum">
              <a:rPr lang="en-US" smtClean="0"/>
              <a:t>‹#›</a:t>
            </a:fld>
            <a:endParaRPr lang="en-US"/>
          </a:p>
        </p:txBody>
      </p:sp>
    </p:spTree>
    <p:extLst>
      <p:ext uri="{BB962C8B-B14F-4D97-AF65-F5344CB8AC3E}">
        <p14:creationId xmlns:p14="http://schemas.microsoft.com/office/powerpoint/2010/main" val="3629295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691809-FC1B-F5F6-0744-CF3C55E20AF8}"/>
              </a:ext>
            </a:extLst>
          </p:cNvPr>
          <p:cNvSpPr>
            <a:spLocks noGrp="1"/>
          </p:cNvSpPr>
          <p:nvPr>
            <p:ph type="dt" sz="half" idx="10"/>
          </p:nvPr>
        </p:nvSpPr>
        <p:spPr/>
        <p:txBody>
          <a:bodyPr/>
          <a:lstStyle/>
          <a:p>
            <a:fld id="{F8564147-71A1-4AD7-BC90-FF73B3DC094B}" type="datetimeFigureOut">
              <a:rPr lang="en-US" smtClean="0"/>
              <a:t>10/31/2023</a:t>
            </a:fld>
            <a:endParaRPr lang="en-US"/>
          </a:p>
        </p:txBody>
      </p:sp>
      <p:sp>
        <p:nvSpPr>
          <p:cNvPr id="3" name="Footer Placeholder 2">
            <a:extLst>
              <a:ext uri="{FF2B5EF4-FFF2-40B4-BE49-F238E27FC236}">
                <a16:creationId xmlns:a16="http://schemas.microsoft.com/office/drawing/2014/main" id="{0EEE2619-6A7F-E38A-0DA8-30354DC6A60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CE262B6-23E0-5232-6AAC-85FCDD33900F}"/>
              </a:ext>
            </a:extLst>
          </p:cNvPr>
          <p:cNvSpPr>
            <a:spLocks noGrp="1"/>
          </p:cNvSpPr>
          <p:nvPr>
            <p:ph type="sldNum" sz="quarter" idx="12"/>
          </p:nvPr>
        </p:nvSpPr>
        <p:spPr/>
        <p:txBody>
          <a:bodyPr/>
          <a:lstStyle/>
          <a:p>
            <a:fld id="{E7B829AB-E450-46A4-BD6B-F2A75BFCE756}" type="slidenum">
              <a:rPr lang="en-US" smtClean="0"/>
              <a:t>‹#›</a:t>
            </a:fld>
            <a:endParaRPr lang="en-US"/>
          </a:p>
        </p:txBody>
      </p:sp>
    </p:spTree>
    <p:extLst>
      <p:ext uri="{BB962C8B-B14F-4D97-AF65-F5344CB8AC3E}">
        <p14:creationId xmlns:p14="http://schemas.microsoft.com/office/powerpoint/2010/main" val="26970875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BB1EC-8D47-0AD6-E378-73EC301505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92377AA-0441-F606-7163-42ABB1036A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3FAB9C4-4151-9FB4-0B95-8AB36E0F6F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5B75A7-0E22-42A2-DB8E-17F7AEA49965}"/>
              </a:ext>
            </a:extLst>
          </p:cNvPr>
          <p:cNvSpPr>
            <a:spLocks noGrp="1"/>
          </p:cNvSpPr>
          <p:nvPr>
            <p:ph type="dt" sz="half" idx="10"/>
          </p:nvPr>
        </p:nvSpPr>
        <p:spPr/>
        <p:txBody>
          <a:bodyPr/>
          <a:lstStyle/>
          <a:p>
            <a:fld id="{F8564147-71A1-4AD7-BC90-FF73B3DC094B}" type="datetimeFigureOut">
              <a:rPr lang="en-US" smtClean="0"/>
              <a:t>10/31/2023</a:t>
            </a:fld>
            <a:endParaRPr lang="en-US"/>
          </a:p>
        </p:txBody>
      </p:sp>
      <p:sp>
        <p:nvSpPr>
          <p:cNvPr id="6" name="Footer Placeholder 5">
            <a:extLst>
              <a:ext uri="{FF2B5EF4-FFF2-40B4-BE49-F238E27FC236}">
                <a16:creationId xmlns:a16="http://schemas.microsoft.com/office/drawing/2014/main" id="{CF54725D-1E58-59BE-F7E6-632F9AC2FF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B151B4-FFEC-8A76-9D51-2265C198CD9E}"/>
              </a:ext>
            </a:extLst>
          </p:cNvPr>
          <p:cNvSpPr>
            <a:spLocks noGrp="1"/>
          </p:cNvSpPr>
          <p:nvPr>
            <p:ph type="sldNum" sz="quarter" idx="12"/>
          </p:nvPr>
        </p:nvSpPr>
        <p:spPr/>
        <p:txBody>
          <a:bodyPr/>
          <a:lstStyle/>
          <a:p>
            <a:fld id="{E7B829AB-E450-46A4-BD6B-F2A75BFCE756}" type="slidenum">
              <a:rPr lang="en-US" smtClean="0"/>
              <a:t>‹#›</a:t>
            </a:fld>
            <a:endParaRPr lang="en-US"/>
          </a:p>
        </p:txBody>
      </p:sp>
    </p:spTree>
    <p:extLst>
      <p:ext uri="{BB962C8B-B14F-4D97-AF65-F5344CB8AC3E}">
        <p14:creationId xmlns:p14="http://schemas.microsoft.com/office/powerpoint/2010/main" val="3195804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870B2-EFD6-C964-F63C-7AB32FCAE7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534DE7-B4C5-1DC6-244E-57B57DB32D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3B939DE-9C35-8D6D-C76B-32396A1DF9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D2F8B5-06AB-D8DB-5073-930B70533B5C}"/>
              </a:ext>
            </a:extLst>
          </p:cNvPr>
          <p:cNvSpPr>
            <a:spLocks noGrp="1"/>
          </p:cNvSpPr>
          <p:nvPr>
            <p:ph type="dt" sz="half" idx="10"/>
          </p:nvPr>
        </p:nvSpPr>
        <p:spPr/>
        <p:txBody>
          <a:bodyPr/>
          <a:lstStyle/>
          <a:p>
            <a:fld id="{F8564147-71A1-4AD7-BC90-FF73B3DC094B}" type="datetimeFigureOut">
              <a:rPr lang="en-US" smtClean="0"/>
              <a:t>10/31/2023</a:t>
            </a:fld>
            <a:endParaRPr lang="en-US"/>
          </a:p>
        </p:txBody>
      </p:sp>
      <p:sp>
        <p:nvSpPr>
          <p:cNvPr id="6" name="Footer Placeholder 5">
            <a:extLst>
              <a:ext uri="{FF2B5EF4-FFF2-40B4-BE49-F238E27FC236}">
                <a16:creationId xmlns:a16="http://schemas.microsoft.com/office/drawing/2014/main" id="{4E86372F-9CF9-9601-FE14-A23AB9E2A7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3F13E6-7118-3EEC-63E8-7AE8750F328D}"/>
              </a:ext>
            </a:extLst>
          </p:cNvPr>
          <p:cNvSpPr>
            <a:spLocks noGrp="1"/>
          </p:cNvSpPr>
          <p:nvPr>
            <p:ph type="sldNum" sz="quarter" idx="12"/>
          </p:nvPr>
        </p:nvSpPr>
        <p:spPr/>
        <p:txBody>
          <a:bodyPr/>
          <a:lstStyle/>
          <a:p>
            <a:fld id="{E7B829AB-E450-46A4-BD6B-F2A75BFCE756}" type="slidenum">
              <a:rPr lang="en-US" smtClean="0"/>
              <a:t>‹#›</a:t>
            </a:fld>
            <a:endParaRPr lang="en-US"/>
          </a:p>
        </p:txBody>
      </p:sp>
    </p:spTree>
    <p:extLst>
      <p:ext uri="{BB962C8B-B14F-4D97-AF65-F5344CB8AC3E}">
        <p14:creationId xmlns:p14="http://schemas.microsoft.com/office/powerpoint/2010/main" val="3640460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8C716-E5D7-86B3-20D1-CB382B3DB56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3315CA-0D98-5855-A26C-657CDE12BF9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4B0CC7-F25A-C4D6-A35E-84E3466B0AC3}"/>
              </a:ext>
            </a:extLst>
          </p:cNvPr>
          <p:cNvSpPr>
            <a:spLocks noGrp="1"/>
          </p:cNvSpPr>
          <p:nvPr>
            <p:ph type="dt" sz="half" idx="10"/>
          </p:nvPr>
        </p:nvSpPr>
        <p:spPr/>
        <p:txBody>
          <a:bodyPr/>
          <a:lstStyle/>
          <a:p>
            <a:fld id="{F8564147-71A1-4AD7-BC90-FF73B3DC094B}" type="datetimeFigureOut">
              <a:rPr lang="en-US" smtClean="0"/>
              <a:t>10/31/2023</a:t>
            </a:fld>
            <a:endParaRPr lang="en-US"/>
          </a:p>
        </p:txBody>
      </p:sp>
      <p:sp>
        <p:nvSpPr>
          <p:cNvPr id="5" name="Footer Placeholder 4">
            <a:extLst>
              <a:ext uri="{FF2B5EF4-FFF2-40B4-BE49-F238E27FC236}">
                <a16:creationId xmlns:a16="http://schemas.microsoft.com/office/drawing/2014/main" id="{2885048D-734A-C26B-0D3A-069F82C578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33D5D1-AEB6-9B87-991B-FB763C7DCE5B}"/>
              </a:ext>
            </a:extLst>
          </p:cNvPr>
          <p:cNvSpPr>
            <a:spLocks noGrp="1"/>
          </p:cNvSpPr>
          <p:nvPr>
            <p:ph type="sldNum" sz="quarter" idx="12"/>
          </p:nvPr>
        </p:nvSpPr>
        <p:spPr/>
        <p:txBody>
          <a:bodyPr/>
          <a:lstStyle/>
          <a:p>
            <a:fld id="{E7B829AB-E450-46A4-BD6B-F2A75BFCE756}" type="slidenum">
              <a:rPr lang="en-US" smtClean="0"/>
              <a:t>‹#›</a:t>
            </a:fld>
            <a:endParaRPr lang="en-US"/>
          </a:p>
        </p:txBody>
      </p:sp>
    </p:spTree>
    <p:extLst>
      <p:ext uri="{BB962C8B-B14F-4D97-AF65-F5344CB8AC3E}">
        <p14:creationId xmlns:p14="http://schemas.microsoft.com/office/powerpoint/2010/main" val="2918162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242882-67E0-0202-8BA4-CE3A689F261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02E0CA-ABA2-77E3-0249-4F6383B14C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F308F4-D461-E7AB-76FF-2AFC5860B0BA}"/>
              </a:ext>
            </a:extLst>
          </p:cNvPr>
          <p:cNvSpPr>
            <a:spLocks noGrp="1"/>
          </p:cNvSpPr>
          <p:nvPr>
            <p:ph type="dt" sz="half" idx="10"/>
          </p:nvPr>
        </p:nvSpPr>
        <p:spPr/>
        <p:txBody>
          <a:bodyPr/>
          <a:lstStyle/>
          <a:p>
            <a:fld id="{F8564147-71A1-4AD7-BC90-FF73B3DC094B}" type="datetimeFigureOut">
              <a:rPr lang="en-US" smtClean="0"/>
              <a:t>10/31/2023</a:t>
            </a:fld>
            <a:endParaRPr lang="en-US"/>
          </a:p>
        </p:txBody>
      </p:sp>
      <p:sp>
        <p:nvSpPr>
          <p:cNvPr id="5" name="Footer Placeholder 4">
            <a:extLst>
              <a:ext uri="{FF2B5EF4-FFF2-40B4-BE49-F238E27FC236}">
                <a16:creationId xmlns:a16="http://schemas.microsoft.com/office/drawing/2014/main" id="{19DFE25E-579D-9938-E263-089A2D4432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1058BA-0EDC-8A51-22D4-0B3901CE43B1}"/>
              </a:ext>
            </a:extLst>
          </p:cNvPr>
          <p:cNvSpPr>
            <a:spLocks noGrp="1"/>
          </p:cNvSpPr>
          <p:nvPr>
            <p:ph type="sldNum" sz="quarter" idx="12"/>
          </p:nvPr>
        </p:nvSpPr>
        <p:spPr/>
        <p:txBody>
          <a:bodyPr/>
          <a:lstStyle/>
          <a:p>
            <a:fld id="{E7B829AB-E450-46A4-BD6B-F2A75BFCE756}" type="slidenum">
              <a:rPr lang="en-US" smtClean="0"/>
              <a:t>‹#›</a:t>
            </a:fld>
            <a:endParaRPr lang="en-US"/>
          </a:p>
        </p:txBody>
      </p:sp>
    </p:spTree>
    <p:extLst>
      <p:ext uri="{BB962C8B-B14F-4D97-AF65-F5344CB8AC3E}">
        <p14:creationId xmlns:p14="http://schemas.microsoft.com/office/powerpoint/2010/main" val="2484227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A1FAFE-2C23-957A-F6ED-3E45E1D7F2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FE2B3D2-3F88-3A9B-2C2C-6354BC7B46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1EE5C1-4BCF-F03E-3D18-9AF0D62415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564147-71A1-4AD7-BC90-FF73B3DC094B}" type="datetimeFigureOut">
              <a:rPr lang="en-US" smtClean="0"/>
              <a:t>10/31/2023</a:t>
            </a:fld>
            <a:endParaRPr lang="en-US"/>
          </a:p>
        </p:txBody>
      </p:sp>
      <p:sp>
        <p:nvSpPr>
          <p:cNvPr id="5" name="Footer Placeholder 4">
            <a:extLst>
              <a:ext uri="{FF2B5EF4-FFF2-40B4-BE49-F238E27FC236}">
                <a16:creationId xmlns:a16="http://schemas.microsoft.com/office/drawing/2014/main" id="{2E97BA3C-1FE8-401E-A325-F1414E505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9BF4F77-21C0-8204-D513-9F93EF0437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B829AB-E450-46A4-BD6B-F2A75BFCE756}" type="slidenum">
              <a:rPr lang="en-US" smtClean="0"/>
              <a:t>‹#›</a:t>
            </a:fld>
            <a:endParaRPr lang="en-US"/>
          </a:p>
        </p:txBody>
      </p:sp>
    </p:spTree>
    <p:extLst>
      <p:ext uri="{BB962C8B-B14F-4D97-AF65-F5344CB8AC3E}">
        <p14:creationId xmlns:p14="http://schemas.microsoft.com/office/powerpoint/2010/main" val="15834889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iki.p2pfoundation.net/"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40908-DACD-5F2F-B5C2-5A0CB6EB67D6}"/>
              </a:ext>
            </a:extLst>
          </p:cNvPr>
          <p:cNvSpPr>
            <a:spLocks noGrp="1"/>
          </p:cNvSpPr>
          <p:nvPr>
            <p:ph type="ctrTitle"/>
          </p:nvPr>
        </p:nvSpPr>
        <p:spPr>
          <a:xfrm>
            <a:off x="1524000" y="675860"/>
            <a:ext cx="9144000" cy="3848431"/>
          </a:xfrm>
        </p:spPr>
        <p:txBody>
          <a:bodyPr>
            <a:normAutofit fontScale="90000"/>
          </a:bodyPr>
          <a:lstStyle/>
          <a:p>
            <a:r>
              <a:rPr lang="en-US" sz="2000" b="0" i="0" dirty="0">
                <a:solidFill>
                  <a:srgbClr val="3C4043"/>
                </a:solidFill>
                <a:effectLst/>
                <a:latin typeface="Roboto" panose="02000000000000000000" pitchFamily="2" charset="0"/>
              </a:rPr>
              <a:t>THE PULSATION OF THE COMMONS, THE FORGOTTEN</a:t>
            </a:r>
            <a:br>
              <a:rPr lang="en-US" sz="2000" dirty="0"/>
            </a:br>
            <a:r>
              <a:rPr lang="en-US" sz="2000" b="0" i="0" dirty="0">
                <a:solidFill>
                  <a:srgbClr val="3C4043"/>
                </a:solidFill>
                <a:effectLst/>
                <a:latin typeface="Roboto" panose="02000000000000000000" pitchFamily="2" charset="0"/>
              </a:rPr>
              <a:t>THIRD INSTITUTION IN HUMAN</a:t>
            </a:r>
            <a:r>
              <a:rPr lang="en-US" sz="2000" dirty="0">
                <a:solidFill>
                  <a:srgbClr val="3C4043"/>
                </a:solidFill>
                <a:latin typeface="Roboto" panose="02000000000000000000" pitchFamily="2" charset="0"/>
              </a:rPr>
              <a:t> </a:t>
            </a:r>
            <a:r>
              <a:rPr lang="en-US" sz="2000" b="0" i="0" dirty="0">
                <a:solidFill>
                  <a:srgbClr val="3C4043"/>
                </a:solidFill>
                <a:effectLst/>
                <a:latin typeface="Roboto" panose="02000000000000000000" pitchFamily="2" charset="0"/>
              </a:rPr>
              <a:t>HISTORY, AND ITS POTENTIAL</a:t>
            </a:r>
            <a:br>
              <a:rPr lang="en-US" sz="2000" dirty="0"/>
            </a:br>
            <a:r>
              <a:rPr lang="en-US" sz="2000" b="0" i="0" dirty="0">
                <a:solidFill>
                  <a:srgbClr val="3C4043"/>
                </a:solidFill>
                <a:effectLst/>
                <a:latin typeface="Roboto" panose="02000000000000000000" pitchFamily="2" charset="0"/>
              </a:rPr>
              <a:t>ROLE IN THE NEXT CIVILIZATIONAL TRANSITION</a:t>
            </a:r>
            <a:br>
              <a:rPr lang="en-US" sz="2000" dirty="0">
                <a:solidFill>
                  <a:srgbClr val="3C4043"/>
                </a:solidFill>
                <a:latin typeface="Roboto" panose="02000000000000000000" pitchFamily="2" charset="0"/>
              </a:rPr>
            </a:br>
            <a:br>
              <a:rPr lang="en-US" sz="2000" dirty="0">
                <a:solidFill>
                  <a:srgbClr val="3C4043"/>
                </a:solidFill>
                <a:latin typeface="Roboto" panose="02000000000000000000" pitchFamily="2" charset="0"/>
              </a:rPr>
            </a:br>
            <a:r>
              <a:rPr lang="en-US" sz="3200" dirty="0"/>
              <a:t>Michel Bauwens</a:t>
            </a:r>
            <a:br>
              <a:rPr lang="en-US" sz="3200" dirty="0"/>
            </a:br>
            <a:r>
              <a:rPr lang="en-US" sz="2700" dirty="0"/>
              <a:t>Global Chinese Commons research coordinator</a:t>
            </a:r>
            <a:br>
              <a:rPr lang="en-US" sz="2700" dirty="0"/>
            </a:br>
            <a:r>
              <a:rPr lang="en-US" sz="2700" dirty="0"/>
              <a:t>Founder of the P2P Foundation</a:t>
            </a:r>
            <a:br>
              <a:rPr lang="en-US" sz="2700" dirty="0"/>
            </a:br>
            <a:r>
              <a:rPr lang="en-US" sz="2700"/>
              <a:t>(currently working </a:t>
            </a:r>
            <a:r>
              <a:rPr lang="en-US" sz="2700" dirty="0"/>
              <a:t>for the Civilization Research Institute)</a:t>
            </a:r>
            <a:br>
              <a:rPr lang="en-US" sz="2700" dirty="0"/>
            </a:br>
            <a:br>
              <a:rPr lang="en-US" sz="3200" dirty="0"/>
            </a:br>
            <a:r>
              <a:rPr lang="en-US" sz="3200" dirty="0">
                <a:hlinkClick r:id="rId2"/>
              </a:rPr>
              <a:t>https://wiki.p2pfoundation.net</a:t>
            </a:r>
            <a:br>
              <a:rPr lang="en-US" sz="3200" dirty="0"/>
            </a:br>
            <a:endParaRPr lang="en-US" sz="3200" dirty="0"/>
          </a:p>
        </p:txBody>
      </p:sp>
      <p:sp>
        <p:nvSpPr>
          <p:cNvPr id="3" name="Subtitle 2">
            <a:extLst>
              <a:ext uri="{FF2B5EF4-FFF2-40B4-BE49-F238E27FC236}">
                <a16:creationId xmlns:a16="http://schemas.microsoft.com/office/drawing/2014/main" id="{4F668D3D-7E25-0A22-6368-C0659A3D480B}"/>
              </a:ext>
            </a:extLst>
          </p:cNvPr>
          <p:cNvSpPr>
            <a:spLocks noGrp="1"/>
          </p:cNvSpPr>
          <p:nvPr>
            <p:ph type="subTitle" idx="1"/>
          </p:nvPr>
        </p:nvSpPr>
        <p:spPr>
          <a:xfrm>
            <a:off x="1524000" y="4818490"/>
            <a:ext cx="9144000" cy="1494846"/>
          </a:xfrm>
        </p:spPr>
        <p:txBody>
          <a:bodyPr>
            <a:normAutofit/>
          </a:bodyPr>
          <a:lstStyle/>
          <a:p>
            <a:pPr algn="l"/>
            <a:r>
              <a:rPr lang="en-US" b="1" i="1" dirty="0">
                <a:solidFill>
                  <a:srgbClr val="3C4043"/>
                </a:solidFill>
                <a:effectLst/>
                <a:latin typeface="Roboto" panose="02000000000000000000" pitchFamily="2" charset="0"/>
              </a:rPr>
              <a:t>IBHA Conference, 2023: Big History and</a:t>
            </a:r>
            <a:r>
              <a:rPr lang="en-US" dirty="0">
                <a:solidFill>
                  <a:srgbClr val="3C4043"/>
                </a:solidFill>
                <a:latin typeface="Roboto" panose="02000000000000000000" pitchFamily="2" charset="0"/>
              </a:rPr>
              <a:t> </a:t>
            </a:r>
            <a:r>
              <a:rPr lang="en-US" b="1" i="1" dirty="0">
                <a:solidFill>
                  <a:srgbClr val="3C4043"/>
                </a:solidFill>
                <a:effectLst/>
                <a:latin typeface="Roboto" panose="02000000000000000000" pitchFamily="2" charset="0"/>
              </a:rPr>
              <a:t>Global Evolution</a:t>
            </a:r>
            <a:r>
              <a:rPr lang="en-US" dirty="0">
                <a:solidFill>
                  <a:srgbClr val="3C4043"/>
                </a:solidFill>
                <a:latin typeface="Roboto" panose="02000000000000000000" pitchFamily="2" charset="0"/>
              </a:rPr>
              <a:t> ; </a:t>
            </a:r>
            <a:r>
              <a:rPr lang="en-US" b="1" i="1" dirty="0">
                <a:solidFill>
                  <a:srgbClr val="3C4043"/>
                </a:solidFill>
                <a:effectLst/>
                <a:latin typeface="Roboto" panose="02000000000000000000" pitchFamily="2" charset="0"/>
              </a:rPr>
              <a:t>Moscow, October 24–26, 2023</a:t>
            </a:r>
            <a:endParaRPr lang="en-US" b="0" i="0" dirty="0">
              <a:solidFill>
                <a:srgbClr val="3C4043"/>
              </a:solidFill>
              <a:effectLst/>
              <a:latin typeface="Roboto" panose="02000000000000000000" pitchFamily="2" charset="0"/>
            </a:endParaRPr>
          </a:p>
          <a:p>
            <a:endParaRPr lang="en-US" dirty="0"/>
          </a:p>
        </p:txBody>
      </p:sp>
    </p:spTree>
    <p:extLst>
      <p:ext uri="{BB962C8B-B14F-4D97-AF65-F5344CB8AC3E}">
        <p14:creationId xmlns:p14="http://schemas.microsoft.com/office/powerpoint/2010/main" val="1261671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BB302-CB7B-DBCB-8913-7ADB32A8FB30}"/>
              </a:ext>
            </a:extLst>
          </p:cNvPr>
          <p:cNvSpPr>
            <a:spLocks noGrp="1"/>
          </p:cNvSpPr>
          <p:nvPr>
            <p:ph type="title"/>
          </p:nvPr>
        </p:nvSpPr>
        <p:spPr/>
        <p:txBody>
          <a:bodyPr/>
          <a:lstStyle/>
          <a:p>
            <a:r>
              <a:rPr lang="en-US" dirty="0"/>
              <a:t>The four emerging economic models in the planetary networked </a:t>
            </a:r>
            <a:r>
              <a:rPr lang="en-US" dirty="0" err="1"/>
              <a:t>cosmo</a:t>
            </a:r>
            <a:r>
              <a:rPr lang="en-US" dirty="0"/>
              <a:t>-local economy</a:t>
            </a:r>
          </a:p>
        </p:txBody>
      </p:sp>
      <p:pic>
        <p:nvPicPr>
          <p:cNvPr id="1026" name="Picture 2" descr="Generative vs. extractive economies: four competing... | Download  Scientific Diagram">
            <a:extLst>
              <a:ext uri="{FF2B5EF4-FFF2-40B4-BE49-F238E27FC236}">
                <a16:creationId xmlns:a16="http://schemas.microsoft.com/office/drawing/2014/main" id="{35B90C5F-E854-E7F1-3EEB-EBDC6716C5E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91696" y="1909300"/>
            <a:ext cx="4583575" cy="458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9139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E1863-AC78-5491-9BBF-9BB32993FFA3}"/>
              </a:ext>
            </a:extLst>
          </p:cNvPr>
          <p:cNvSpPr>
            <a:spLocks noGrp="1"/>
          </p:cNvSpPr>
          <p:nvPr>
            <p:ph type="title"/>
          </p:nvPr>
        </p:nvSpPr>
        <p:spPr/>
        <p:txBody>
          <a:bodyPr>
            <a:noAutofit/>
          </a:bodyPr>
          <a:lstStyle/>
          <a:p>
            <a:r>
              <a:rPr lang="en-US" sz="3200" dirty="0"/>
              <a:t>The contributory economy and society is not a binary, but a </a:t>
            </a:r>
            <a:r>
              <a:rPr lang="en-US" sz="3200" dirty="0" err="1"/>
              <a:t>triarchical</a:t>
            </a:r>
            <a:r>
              <a:rPr lang="en-US" sz="3200" dirty="0"/>
              <a:t> value system, centered around the commons, not commodity production</a:t>
            </a:r>
          </a:p>
        </p:txBody>
      </p:sp>
      <p:pic>
        <p:nvPicPr>
          <p:cNvPr id="6148" name="Picture 4">
            <a:extLst>
              <a:ext uri="{FF2B5EF4-FFF2-40B4-BE49-F238E27FC236}">
                <a16:creationId xmlns:a16="http://schemas.microsoft.com/office/drawing/2014/main" id="{4647DDF9-8BAB-58C4-D2C0-7598AAEA0C2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18167" y="1817225"/>
            <a:ext cx="7048982" cy="4085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8695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98E9C-1D11-DECF-BFC0-F7BF502C90D7}"/>
              </a:ext>
            </a:extLst>
          </p:cNvPr>
          <p:cNvSpPr>
            <a:spLocks noGrp="1"/>
          </p:cNvSpPr>
          <p:nvPr>
            <p:ph type="title"/>
          </p:nvPr>
        </p:nvSpPr>
        <p:spPr/>
        <p:txBody>
          <a:bodyPr>
            <a:normAutofit fontScale="90000"/>
          </a:bodyPr>
          <a:lstStyle/>
          <a:p>
            <a:r>
              <a:rPr lang="en-US" dirty="0"/>
              <a:t>The partner state model fosters public Policies in favor of commons-centric territorial development</a:t>
            </a:r>
          </a:p>
        </p:txBody>
      </p:sp>
      <p:pic>
        <p:nvPicPr>
          <p:cNvPr id="3074" name="Picture 2" descr="City-supported cosmo-local production infrastructure (used with... |  Download Scientific Diagram">
            <a:extLst>
              <a:ext uri="{FF2B5EF4-FFF2-40B4-BE49-F238E27FC236}">
                <a16:creationId xmlns:a16="http://schemas.microsoft.com/office/drawing/2014/main" id="{C9ADDFEC-02EF-431A-3C77-0AD38FBA175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53296" y="1825624"/>
            <a:ext cx="10300504" cy="4806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6367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5E52C-80E1-38D3-1687-0774A6E63847}"/>
              </a:ext>
            </a:extLst>
          </p:cNvPr>
          <p:cNvSpPr>
            <a:spLocks noGrp="1"/>
          </p:cNvSpPr>
          <p:nvPr>
            <p:ph type="title"/>
          </p:nvPr>
        </p:nvSpPr>
        <p:spPr/>
        <p:txBody>
          <a:bodyPr>
            <a:normAutofit fontScale="90000"/>
          </a:bodyPr>
          <a:lstStyle/>
          <a:p>
            <a:r>
              <a:rPr lang="en-US" dirty="0"/>
              <a:t>The Cosmo-Local Model: everything that is heavy is local, everything light is global and shared</a:t>
            </a:r>
          </a:p>
        </p:txBody>
      </p:sp>
      <p:pic>
        <p:nvPicPr>
          <p:cNvPr id="4098" name="Picture 2">
            <a:extLst>
              <a:ext uri="{FF2B5EF4-FFF2-40B4-BE49-F238E27FC236}">
                <a16:creationId xmlns:a16="http://schemas.microsoft.com/office/drawing/2014/main" id="{8148A5EB-7329-49B9-9829-4993FDA6C62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45894" y="2071868"/>
            <a:ext cx="10336192" cy="42363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293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2E8E5-050C-FE3C-8437-1D9A333A944B}"/>
              </a:ext>
            </a:extLst>
          </p:cNvPr>
          <p:cNvSpPr>
            <a:spLocks noGrp="1"/>
          </p:cNvSpPr>
          <p:nvPr>
            <p:ph type="title"/>
          </p:nvPr>
        </p:nvSpPr>
        <p:spPr/>
        <p:txBody>
          <a:bodyPr/>
          <a:lstStyle/>
          <a:p>
            <a:r>
              <a:rPr lang="en-US" dirty="0"/>
              <a:t> Review of post-capitalist attempts to create more resilient ecosystems</a:t>
            </a:r>
          </a:p>
        </p:txBody>
      </p:sp>
      <p:pic>
        <p:nvPicPr>
          <p:cNvPr id="5122" name="Picture 2">
            <a:extLst>
              <a:ext uri="{FF2B5EF4-FFF2-40B4-BE49-F238E27FC236}">
                <a16:creationId xmlns:a16="http://schemas.microsoft.com/office/drawing/2014/main" id="{3DD60845-66C0-1FFD-2FCB-52F7F0867A4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00132" y="2059475"/>
            <a:ext cx="6111433" cy="3253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558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493D1-C0EE-3D06-DA01-E0CE63B37902}"/>
              </a:ext>
            </a:extLst>
          </p:cNvPr>
          <p:cNvSpPr>
            <a:spLocks noGrp="1"/>
          </p:cNvSpPr>
          <p:nvPr>
            <p:ph type="title"/>
          </p:nvPr>
        </p:nvSpPr>
        <p:spPr>
          <a:xfrm>
            <a:off x="818147" y="249064"/>
            <a:ext cx="10515600" cy="1180384"/>
          </a:xfrm>
        </p:spPr>
        <p:txBody>
          <a:bodyPr>
            <a:normAutofit fontScale="90000"/>
          </a:bodyPr>
          <a:lstStyle/>
          <a:p>
            <a:r>
              <a:rPr lang="en-US" dirty="0"/>
              <a:t>Comparing commons-based and propertarian based tech design</a:t>
            </a:r>
          </a:p>
        </p:txBody>
      </p:sp>
      <p:graphicFrame>
        <p:nvGraphicFramePr>
          <p:cNvPr id="4" name="Content Placeholder 3">
            <a:extLst>
              <a:ext uri="{FF2B5EF4-FFF2-40B4-BE49-F238E27FC236}">
                <a16:creationId xmlns:a16="http://schemas.microsoft.com/office/drawing/2014/main" id="{152B0423-9299-4F9B-A8DB-E1B5B5D4436F}"/>
              </a:ext>
            </a:extLst>
          </p:cNvPr>
          <p:cNvGraphicFramePr>
            <a:graphicFrameLocks noGrp="1"/>
          </p:cNvGraphicFramePr>
          <p:nvPr>
            <p:ph idx="1"/>
            <p:extLst>
              <p:ext uri="{D42A27DB-BD31-4B8C-83A1-F6EECF244321}">
                <p14:modId xmlns:p14="http://schemas.microsoft.com/office/powerpoint/2010/main" val="2970955564"/>
              </p:ext>
            </p:extLst>
          </p:nvPr>
        </p:nvGraphicFramePr>
        <p:xfrm>
          <a:off x="978568" y="1891632"/>
          <a:ext cx="10375232" cy="12105576"/>
        </p:xfrm>
        <a:graphic>
          <a:graphicData uri="http://schemas.openxmlformats.org/drawingml/2006/table">
            <a:tbl>
              <a:tblPr/>
              <a:tblGrid>
                <a:gridCol w="4278978">
                  <a:extLst>
                    <a:ext uri="{9D8B030D-6E8A-4147-A177-3AD203B41FA5}">
                      <a16:colId xmlns:a16="http://schemas.microsoft.com/office/drawing/2014/main" val="140777411"/>
                    </a:ext>
                  </a:extLst>
                </a:gridCol>
                <a:gridCol w="716181">
                  <a:extLst>
                    <a:ext uri="{9D8B030D-6E8A-4147-A177-3AD203B41FA5}">
                      <a16:colId xmlns:a16="http://schemas.microsoft.com/office/drawing/2014/main" val="3268343504"/>
                    </a:ext>
                  </a:extLst>
                </a:gridCol>
                <a:gridCol w="5380073">
                  <a:extLst>
                    <a:ext uri="{9D8B030D-6E8A-4147-A177-3AD203B41FA5}">
                      <a16:colId xmlns:a16="http://schemas.microsoft.com/office/drawing/2014/main" val="277086292"/>
                    </a:ext>
                  </a:extLst>
                </a:gridCol>
              </a:tblGrid>
              <a:tr h="0">
                <a:tc>
                  <a:txBody>
                    <a:bodyPr/>
                    <a:lstStyle/>
                    <a:p>
                      <a:pPr rtl="0" fontAlgn="b">
                        <a:spcBef>
                          <a:spcPts val="0"/>
                        </a:spcBef>
                        <a:spcAft>
                          <a:spcPts val="0"/>
                        </a:spcAft>
                      </a:pPr>
                      <a:r>
                        <a:rPr lang="en-US" sz="1400" b="1" i="0" u="none" strike="noStrike" dirty="0">
                          <a:solidFill>
                            <a:srgbClr val="000000"/>
                          </a:solidFill>
                          <a:effectLst/>
                          <a:latin typeface="Arial" panose="020B0604020202020204" pitchFamily="34" charset="0"/>
                        </a:rPr>
                        <a:t>LEDGER PROJECTS:</a:t>
                      </a:r>
                      <a:endParaRPr lang="en-US" sz="1400" dirty="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6D9EEB"/>
                    </a:solidFill>
                  </a:tcPr>
                </a:tc>
                <a:tc>
                  <a:txBody>
                    <a:bodyPr/>
                    <a:lstStyle/>
                    <a:p>
                      <a:pPr fontAlgn="b"/>
                      <a:br>
                        <a:rPr lang="en-US" sz="1400">
                          <a:effectLst/>
                        </a:rPr>
                      </a:br>
                      <a:endParaRPr lang="en-US" sz="1400">
                        <a:effectLst/>
                      </a:endParaRPr>
                    </a:p>
                  </a:txBody>
                  <a:tcPr marL="23836" marR="23836"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6D9EEB"/>
                    </a:solidFill>
                  </a:tcPr>
                </a:tc>
                <a:tc>
                  <a:txBody>
                    <a:bodyPr/>
                    <a:lstStyle/>
                    <a:p>
                      <a:pPr fontAlgn="b"/>
                      <a:br>
                        <a:rPr lang="en-US" sz="1400" dirty="0">
                          <a:effectLst/>
                        </a:rPr>
                      </a:br>
                      <a:endParaRPr lang="en-US" sz="1400" dirty="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6D9EEB"/>
                    </a:solidFill>
                  </a:tcPr>
                </a:tc>
                <a:extLst>
                  <a:ext uri="{0D108BD9-81ED-4DB2-BD59-A6C34878D82A}">
                    <a16:rowId xmlns:a16="http://schemas.microsoft.com/office/drawing/2014/main" val="3765744807"/>
                  </a:ext>
                </a:extLst>
              </a:tr>
              <a:tr h="84749">
                <a:tc>
                  <a:txBody>
                    <a:bodyPr/>
                    <a:lstStyle/>
                    <a:p>
                      <a:pPr rtl="0" fontAlgn="b">
                        <a:spcBef>
                          <a:spcPts val="0"/>
                        </a:spcBef>
                        <a:spcAft>
                          <a:spcPts val="0"/>
                        </a:spcAft>
                      </a:pPr>
                      <a:r>
                        <a:rPr lang="en-US" sz="1400" b="1" i="0" u="none" strike="noStrike">
                          <a:solidFill>
                            <a:srgbClr val="000000"/>
                          </a:solidFill>
                          <a:effectLst/>
                          <a:latin typeface="Arial" panose="020B0604020202020204" pitchFamily="34" charset="0"/>
                        </a:rPr>
                        <a:t>LIBERTARIAN</a:t>
                      </a: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A9999"/>
                    </a:solidFill>
                  </a:tcPr>
                </a:tc>
                <a:tc>
                  <a:txBody>
                    <a:bodyPr/>
                    <a:lstStyle/>
                    <a:p>
                      <a:pPr algn="ctr" rtl="0" fontAlgn="b">
                        <a:spcBef>
                          <a:spcPts val="0"/>
                        </a:spcBef>
                        <a:spcAft>
                          <a:spcPts val="0"/>
                        </a:spcAft>
                      </a:pPr>
                      <a:r>
                        <a:rPr lang="en-US" sz="1400" b="0" i="0" u="none" strike="noStrike">
                          <a:solidFill>
                            <a:srgbClr val="000000"/>
                          </a:solidFill>
                          <a:effectLst/>
                          <a:latin typeface="Arial" panose="020B0604020202020204" pitchFamily="34" charset="0"/>
                        </a:rPr>
                        <a:t>vs.</a:t>
                      </a: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6D9EEB"/>
                    </a:solidFill>
                  </a:tcPr>
                </a:tc>
                <a:tc>
                  <a:txBody>
                    <a:bodyPr/>
                    <a:lstStyle/>
                    <a:p>
                      <a:pPr rtl="0" fontAlgn="b">
                        <a:spcBef>
                          <a:spcPts val="0"/>
                        </a:spcBef>
                        <a:spcAft>
                          <a:spcPts val="0"/>
                        </a:spcAft>
                      </a:pPr>
                      <a:r>
                        <a:rPr lang="en-US" sz="1400" b="1" i="0" u="none" strike="noStrike" dirty="0">
                          <a:solidFill>
                            <a:srgbClr val="000000"/>
                          </a:solidFill>
                          <a:effectLst/>
                          <a:latin typeface="Arial" panose="020B0604020202020204" pitchFamily="34" charset="0"/>
                        </a:rPr>
                        <a:t>COMMONS-BASED</a:t>
                      </a:r>
                      <a:endParaRPr lang="en-US" sz="1400" dirty="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FF00"/>
                    </a:solidFill>
                  </a:tcPr>
                </a:tc>
                <a:extLst>
                  <a:ext uri="{0D108BD9-81ED-4DB2-BD59-A6C34878D82A}">
                    <a16:rowId xmlns:a16="http://schemas.microsoft.com/office/drawing/2014/main" val="3793083809"/>
                  </a:ext>
                </a:extLst>
              </a:tr>
              <a:tr h="156256">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0000"/>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1155CC"/>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274E13"/>
                    </a:solidFill>
                  </a:tcPr>
                </a:tc>
                <a:extLst>
                  <a:ext uri="{0D108BD9-81ED-4DB2-BD59-A6C34878D82A}">
                    <a16:rowId xmlns:a16="http://schemas.microsoft.com/office/drawing/2014/main" val="1931871579"/>
                  </a:ext>
                </a:extLst>
              </a:tr>
              <a:tr h="156256">
                <a:tc>
                  <a:txBody>
                    <a:bodyPr/>
                    <a:lstStyle/>
                    <a:p>
                      <a:pPr rtl="0" fontAlgn="b">
                        <a:spcBef>
                          <a:spcPts val="0"/>
                        </a:spcBef>
                        <a:spcAft>
                          <a:spcPts val="0"/>
                        </a:spcAft>
                      </a:pPr>
                      <a:r>
                        <a:rPr lang="en-US" sz="1400" b="1" i="1" u="none" strike="noStrike">
                          <a:solidFill>
                            <a:srgbClr val="000000"/>
                          </a:solidFill>
                          <a:effectLst/>
                          <a:latin typeface="Arial" panose="020B0604020202020204" pitchFamily="34" charset="0"/>
                        </a:rPr>
                        <a:t>Examples:</a:t>
                      </a: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6D7A8"/>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6D7A8"/>
                    </a:solidFill>
                  </a:tcPr>
                </a:tc>
                <a:extLst>
                  <a:ext uri="{0D108BD9-81ED-4DB2-BD59-A6C34878D82A}">
                    <a16:rowId xmlns:a16="http://schemas.microsoft.com/office/drawing/2014/main" val="1249909453"/>
                  </a:ext>
                </a:extLst>
              </a:tr>
              <a:tr h="156256">
                <a:tc>
                  <a:txBody>
                    <a:bodyPr/>
                    <a:lstStyle/>
                    <a:p>
                      <a:pPr rtl="0" fontAlgn="b">
                        <a:spcBef>
                          <a:spcPts val="0"/>
                        </a:spcBef>
                        <a:spcAft>
                          <a:spcPts val="0"/>
                        </a:spcAft>
                      </a:pPr>
                      <a:r>
                        <a:rPr lang="en-US" sz="1400" b="0" i="0" u="none" strike="noStrike" dirty="0">
                          <a:solidFill>
                            <a:srgbClr val="000000"/>
                          </a:solidFill>
                          <a:effectLst/>
                          <a:latin typeface="Arial" panose="020B0604020202020204" pitchFamily="34" charset="0"/>
                        </a:rPr>
                        <a:t>Bitcoin, </a:t>
                      </a:r>
                      <a:endParaRPr lang="en-US" sz="1400" dirty="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6B8AF"/>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rtl="0" fontAlgn="b">
                        <a:spcBef>
                          <a:spcPts val="0"/>
                        </a:spcBef>
                        <a:spcAft>
                          <a:spcPts val="0"/>
                        </a:spcAft>
                      </a:pPr>
                      <a:r>
                        <a:rPr lang="en-US" sz="1400" b="0" i="0" u="none" strike="noStrike" dirty="0" err="1">
                          <a:solidFill>
                            <a:srgbClr val="000000"/>
                          </a:solidFill>
                          <a:effectLst/>
                          <a:latin typeface="Arial" panose="020B0604020202020204" pitchFamily="34" charset="0"/>
                        </a:rPr>
                        <a:t>Holochain</a:t>
                      </a:r>
                      <a:r>
                        <a:rPr lang="en-US" sz="1400" b="0" i="0" u="none" strike="noStrike" dirty="0">
                          <a:solidFill>
                            <a:srgbClr val="000000"/>
                          </a:solidFill>
                          <a:effectLst/>
                          <a:latin typeface="Arial" panose="020B0604020202020204" pitchFamily="34" charset="0"/>
                        </a:rPr>
                        <a:t>, </a:t>
                      </a:r>
                      <a:r>
                        <a:rPr lang="en-US" sz="1400" b="0" i="0" u="none" strike="noStrike" dirty="0" err="1">
                          <a:solidFill>
                            <a:srgbClr val="000000"/>
                          </a:solidFill>
                          <a:effectLst/>
                          <a:latin typeface="Arial" panose="020B0604020202020204" pitchFamily="34" charset="0"/>
                        </a:rPr>
                        <a:t>Faircoin</a:t>
                      </a:r>
                      <a:r>
                        <a:rPr lang="en-US" sz="1400" b="0" i="0" u="none" strike="noStrike" dirty="0">
                          <a:solidFill>
                            <a:srgbClr val="000000"/>
                          </a:solidFill>
                          <a:effectLst/>
                          <a:latin typeface="Arial" panose="020B0604020202020204" pitchFamily="34" charset="0"/>
                        </a:rPr>
                        <a:t>, ECSA, Ethereum Public Goods, </a:t>
                      </a:r>
                      <a:r>
                        <a:rPr lang="en-US" sz="1400" b="0" i="0" u="none" strike="noStrike" dirty="0" err="1">
                          <a:solidFill>
                            <a:srgbClr val="000000"/>
                          </a:solidFill>
                          <a:effectLst/>
                          <a:latin typeface="Arial" panose="020B0604020202020204" pitchFamily="34" charset="0"/>
                        </a:rPr>
                        <a:t>Gitcoin</a:t>
                      </a:r>
                      <a:endParaRPr lang="en-US" sz="1400" dirty="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FF00"/>
                    </a:solidFill>
                  </a:tcPr>
                </a:tc>
                <a:extLst>
                  <a:ext uri="{0D108BD9-81ED-4DB2-BD59-A6C34878D82A}">
                    <a16:rowId xmlns:a16="http://schemas.microsoft.com/office/drawing/2014/main" val="4143102526"/>
                  </a:ext>
                </a:extLst>
              </a:tr>
              <a:tr h="156256">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0000"/>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274E13"/>
                    </a:solidFill>
                  </a:tcPr>
                </a:tc>
                <a:extLst>
                  <a:ext uri="{0D108BD9-81ED-4DB2-BD59-A6C34878D82A}">
                    <a16:rowId xmlns:a16="http://schemas.microsoft.com/office/drawing/2014/main" val="343147624"/>
                  </a:ext>
                </a:extLst>
              </a:tr>
              <a:tr h="156256">
                <a:tc>
                  <a:txBody>
                    <a:bodyPr/>
                    <a:lstStyle/>
                    <a:p>
                      <a:pPr rtl="0" fontAlgn="b">
                        <a:spcBef>
                          <a:spcPts val="0"/>
                        </a:spcBef>
                        <a:spcAft>
                          <a:spcPts val="0"/>
                        </a:spcAft>
                      </a:pPr>
                      <a:r>
                        <a:rPr lang="en-US" sz="1400" b="1" i="1" u="none" strike="noStrike">
                          <a:solidFill>
                            <a:srgbClr val="000000"/>
                          </a:solidFill>
                          <a:effectLst/>
                          <a:latin typeface="Arial" panose="020B0604020202020204" pitchFamily="34" charset="0"/>
                        </a:rPr>
                        <a:t>Principles:</a:t>
                      </a: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6D7A8"/>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6D7A8"/>
                    </a:solidFill>
                  </a:tcPr>
                </a:tc>
                <a:extLst>
                  <a:ext uri="{0D108BD9-81ED-4DB2-BD59-A6C34878D82A}">
                    <a16:rowId xmlns:a16="http://schemas.microsoft.com/office/drawing/2014/main" val="746593431"/>
                  </a:ext>
                </a:extLst>
              </a:tr>
              <a:tr h="156256">
                <a:tc>
                  <a:txBody>
                    <a:bodyPr/>
                    <a:lstStyle/>
                    <a:p>
                      <a:pPr rtl="0" fontAlgn="b">
                        <a:spcBef>
                          <a:spcPts val="0"/>
                        </a:spcBef>
                        <a:spcAft>
                          <a:spcPts val="0"/>
                        </a:spcAft>
                      </a:pPr>
                      <a:r>
                        <a:rPr lang="en-US" sz="1400" b="0" i="0" u="none" strike="noStrike">
                          <a:solidFill>
                            <a:srgbClr val="000000"/>
                          </a:solidFill>
                          <a:effectLst/>
                          <a:latin typeface="Arial" panose="020B0604020202020204" pitchFamily="34" charset="0"/>
                        </a:rPr>
                        <a:t>Commodity-Based</a:t>
                      </a: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6B8AF"/>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rtl="0" fontAlgn="b">
                        <a:spcBef>
                          <a:spcPts val="0"/>
                        </a:spcBef>
                        <a:spcAft>
                          <a:spcPts val="0"/>
                        </a:spcAft>
                      </a:pPr>
                      <a:r>
                        <a:rPr lang="en-US" sz="1400" b="0" i="0" u="none" strike="noStrike">
                          <a:solidFill>
                            <a:srgbClr val="000000"/>
                          </a:solidFill>
                          <a:effectLst/>
                          <a:latin typeface="Arial" panose="020B0604020202020204" pitchFamily="34" charset="0"/>
                        </a:rPr>
                        <a:t>Mutual Credit, Contribution-Based</a:t>
                      </a: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FF00"/>
                    </a:solidFill>
                  </a:tcPr>
                </a:tc>
                <a:extLst>
                  <a:ext uri="{0D108BD9-81ED-4DB2-BD59-A6C34878D82A}">
                    <a16:rowId xmlns:a16="http://schemas.microsoft.com/office/drawing/2014/main" val="2578950100"/>
                  </a:ext>
                </a:extLst>
              </a:tr>
              <a:tr h="156256">
                <a:tc>
                  <a:txBody>
                    <a:bodyPr/>
                    <a:lstStyle/>
                    <a:p>
                      <a:pPr rtl="0" fontAlgn="b">
                        <a:spcBef>
                          <a:spcPts val="0"/>
                        </a:spcBef>
                        <a:spcAft>
                          <a:spcPts val="0"/>
                        </a:spcAft>
                      </a:pPr>
                      <a:r>
                        <a:rPr lang="en-US" sz="1400" b="0" i="0" u="none" strike="noStrike">
                          <a:solidFill>
                            <a:srgbClr val="000000"/>
                          </a:solidFill>
                          <a:effectLst/>
                          <a:latin typeface="Arial" panose="020B0604020202020204" pitchFamily="34" charset="0"/>
                        </a:rPr>
                        <a:t>Tokens and Cryptocurrencies</a:t>
                      </a: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6B8AF"/>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rtl="0" fontAlgn="b">
                        <a:spcBef>
                          <a:spcPts val="0"/>
                        </a:spcBef>
                        <a:spcAft>
                          <a:spcPts val="0"/>
                        </a:spcAft>
                      </a:pPr>
                      <a:r>
                        <a:rPr lang="en-US" sz="1400" b="0" i="0" u="none" strike="noStrike">
                          <a:solidFill>
                            <a:srgbClr val="000000"/>
                          </a:solidFill>
                          <a:effectLst/>
                          <a:latin typeface="Arial" panose="020B0604020202020204" pitchFamily="34" charset="0"/>
                        </a:rPr>
                        <a:t>and Asset-Backed Tokens</a:t>
                      </a: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FF00"/>
                    </a:solidFill>
                  </a:tcPr>
                </a:tc>
                <a:extLst>
                  <a:ext uri="{0D108BD9-81ED-4DB2-BD59-A6C34878D82A}">
                    <a16:rowId xmlns:a16="http://schemas.microsoft.com/office/drawing/2014/main" val="3955107596"/>
                  </a:ext>
                </a:extLst>
              </a:tr>
              <a:tr h="156256">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extLst>
                  <a:ext uri="{0D108BD9-81ED-4DB2-BD59-A6C34878D82A}">
                    <a16:rowId xmlns:a16="http://schemas.microsoft.com/office/drawing/2014/main" val="561590318"/>
                  </a:ext>
                </a:extLst>
              </a:tr>
              <a:tr h="156256">
                <a:tc>
                  <a:txBody>
                    <a:bodyPr/>
                    <a:lstStyle/>
                    <a:p>
                      <a:pPr rtl="0" fontAlgn="b">
                        <a:spcBef>
                          <a:spcPts val="0"/>
                        </a:spcBef>
                        <a:spcAft>
                          <a:spcPts val="0"/>
                        </a:spcAft>
                      </a:pPr>
                      <a:r>
                        <a:rPr lang="en-US" sz="1400" b="0" i="0" u="none" strike="noStrike">
                          <a:solidFill>
                            <a:srgbClr val="000000"/>
                          </a:solidFill>
                          <a:effectLst/>
                          <a:latin typeface="Arial" panose="020B0604020202020204" pitchFamily="34" charset="0"/>
                        </a:rPr>
                        <a:t>Competitive Games</a:t>
                      </a: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6B8AF"/>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rtl="0" fontAlgn="b">
                        <a:spcBef>
                          <a:spcPts val="0"/>
                        </a:spcBef>
                        <a:spcAft>
                          <a:spcPts val="0"/>
                        </a:spcAft>
                      </a:pPr>
                      <a:r>
                        <a:rPr lang="en-US" sz="1400" b="0" i="0" u="none" strike="noStrike">
                          <a:solidFill>
                            <a:srgbClr val="000000"/>
                          </a:solidFill>
                          <a:effectLst/>
                          <a:latin typeface="Arial" panose="020B0604020202020204" pitchFamily="34" charset="0"/>
                        </a:rPr>
                        <a:t>Cooperative Games</a:t>
                      </a: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FF00"/>
                    </a:solidFill>
                  </a:tcPr>
                </a:tc>
                <a:extLst>
                  <a:ext uri="{0D108BD9-81ED-4DB2-BD59-A6C34878D82A}">
                    <a16:rowId xmlns:a16="http://schemas.microsoft.com/office/drawing/2014/main" val="3624370209"/>
                  </a:ext>
                </a:extLst>
              </a:tr>
              <a:tr h="156256">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extLst>
                  <a:ext uri="{0D108BD9-81ED-4DB2-BD59-A6C34878D82A}">
                    <a16:rowId xmlns:a16="http://schemas.microsoft.com/office/drawing/2014/main" val="3875762232"/>
                  </a:ext>
                </a:extLst>
              </a:tr>
              <a:tr h="156256">
                <a:tc>
                  <a:txBody>
                    <a:bodyPr/>
                    <a:lstStyle/>
                    <a:p>
                      <a:pPr rtl="0" fontAlgn="b">
                        <a:spcBef>
                          <a:spcPts val="0"/>
                        </a:spcBef>
                        <a:spcAft>
                          <a:spcPts val="0"/>
                        </a:spcAft>
                      </a:pPr>
                      <a:r>
                        <a:rPr lang="en-US" sz="1400" b="0" i="0" u="none" strike="noStrike">
                          <a:solidFill>
                            <a:srgbClr val="000000"/>
                          </a:solidFill>
                          <a:effectLst/>
                          <a:latin typeface="Arial" panose="020B0604020202020204" pitchFamily="34" charset="0"/>
                        </a:rPr>
                        <a:t>Smart Contracts</a:t>
                      </a: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6B8AF"/>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rtl="0" fontAlgn="b">
                        <a:spcBef>
                          <a:spcPts val="0"/>
                        </a:spcBef>
                        <a:spcAft>
                          <a:spcPts val="0"/>
                        </a:spcAft>
                      </a:pPr>
                      <a:r>
                        <a:rPr lang="en-US" sz="1400" b="0" i="0" u="none" strike="noStrike">
                          <a:solidFill>
                            <a:srgbClr val="000000"/>
                          </a:solidFill>
                          <a:effectLst/>
                          <a:latin typeface="Arial" panose="020B0604020202020204" pitchFamily="34" charset="0"/>
                        </a:rPr>
                        <a:t>Ostrom Contracts</a:t>
                      </a: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FF00"/>
                    </a:solidFill>
                  </a:tcPr>
                </a:tc>
                <a:extLst>
                  <a:ext uri="{0D108BD9-81ED-4DB2-BD59-A6C34878D82A}">
                    <a16:rowId xmlns:a16="http://schemas.microsoft.com/office/drawing/2014/main" val="2708124922"/>
                  </a:ext>
                </a:extLst>
              </a:tr>
              <a:tr h="156256">
                <a:tc>
                  <a:txBody>
                    <a:bodyPr/>
                    <a:lstStyle/>
                    <a:p>
                      <a:pPr rtl="0" fontAlgn="b">
                        <a:spcBef>
                          <a:spcPts val="0"/>
                        </a:spcBef>
                        <a:spcAft>
                          <a:spcPts val="0"/>
                        </a:spcAft>
                      </a:pPr>
                      <a:r>
                        <a:rPr lang="en-US" sz="1400" b="0" i="1" u="none" strike="noStrike">
                          <a:solidFill>
                            <a:srgbClr val="000000"/>
                          </a:solidFill>
                          <a:effectLst/>
                          <a:latin typeface="Arial" panose="020B0604020202020204" pitchFamily="34" charset="0"/>
                        </a:rPr>
                        <a:t>(individual to individual)</a:t>
                      </a: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6B8AF"/>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rtl="0" fontAlgn="b">
                        <a:spcBef>
                          <a:spcPts val="0"/>
                        </a:spcBef>
                        <a:spcAft>
                          <a:spcPts val="0"/>
                        </a:spcAft>
                      </a:pPr>
                      <a:r>
                        <a:rPr lang="en-US" sz="1400" b="0" i="1" u="none" strike="noStrike">
                          <a:solidFill>
                            <a:srgbClr val="000000"/>
                          </a:solidFill>
                          <a:effectLst/>
                          <a:latin typeface="Arial" panose="020B0604020202020204" pitchFamily="34" charset="0"/>
                        </a:rPr>
                        <a:t>(social contracts and charters)</a:t>
                      </a: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FF00"/>
                    </a:solidFill>
                  </a:tcPr>
                </a:tc>
                <a:extLst>
                  <a:ext uri="{0D108BD9-81ED-4DB2-BD59-A6C34878D82A}">
                    <a16:rowId xmlns:a16="http://schemas.microsoft.com/office/drawing/2014/main" val="17909487"/>
                  </a:ext>
                </a:extLst>
              </a:tr>
              <a:tr h="156256">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fontAlgn="b"/>
                      <a:br>
                        <a:rPr lang="en-US" sz="1400" dirty="0">
                          <a:effectLst/>
                        </a:rPr>
                      </a:br>
                      <a:endParaRPr lang="en-US" sz="1400" dirty="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extLst>
                  <a:ext uri="{0D108BD9-81ED-4DB2-BD59-A6C34878D82A}">
                    <a16:rowId xmlns:a16="http://schemas.microsoft.com/office/drawing/2014/main" val="1686165868"/>
                  </a:ext>
                </a:extLst>
              </a:tr>
              <a:tr h="156256">
                <a:tc>
                  <a:txBody>
                    <a:bodyPr/>
                    <a:lstStyle/>
                    <a:p>
                      <a:pPr rtl="0" fontAlgn="b">
                        <a:spcBef>
                          <a:spcPts val="0"/>
                        </a:spcBef>
                        <a:spcAft>
                          <a:spcPts val="0"/>
                        </a:spcAft>
                      </a:pPr>
                      <a:r>
                        <a:rPr lang="en-US" sz="1400" b="0" i="0" u="none" strike="noStrike">
                          <a:solidFill>
                            <a:srgbClr val="000000"/>
                          </a:solidFill>
                          <a:effectLst/>
                          <a:latin typeface="Arial" panose="020B0604020202020204" pitchFamily="34" charset="0"/>
                        </a:rPr>
                        <a:t>Oligarchic Proofs of Consensus</a:t>
                      </a: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6B8AF"/>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rtl="0" fontAlgn="b">
                        <a:spcBef>
                          <a:spcPts val="0"/>
                        </a:spcBef>
                        <a:spcAft>
                          <a:spcPts val="0"/>
                        </a:spcAft>
                      </a:pPr>
                      <a:r>
                        <a:rPr lang="en-US" sz="1400" b="0" i="0" u="none" strike="noStrike" dirty="0">
                          <a:solidFill>
                            <a:srgbClr val="000000"/>
                          </a:solidFill>
                          <a:effectLst/>
                          <a:latin typeface="Arial" panose="020B0604020202020204" pitchFamily="34" charset="0"/>
                        </a:rPr>
                        <a:t>Distributed and Contributory Proofs</a:t>
                      </a:r>
                      <a:endParaRPr lang="en-US" sz="1400" dirty="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FF00"/>
                    </a:solidFill>
                  </a:tcPr>
                </a:tc>
                <a:extLst>
                  <a:ext uri="{0D108BD9-81ED-4DB2-BD59-A6C34878D82A}">
                    <a16:rowId xmlns:a16="http://schemas.microsoft.com/office/drawing/2014/main" val="1503039805"/>
                  </a:ext>
                </a:extLst>
              </a:tr>
              <a:tr h="156256">
                <a:tc>
                  <a:txBody>
                    <a:bodyPr/>
                    <a:lstStyle/>
                    <a:p>
                      <a:pPr rtl="0" fontAlgn="b">
                        <a:spcBef>
                          <a:spcPts val="0"/>
                        </a:spcBef>
                        <a:spcAft>
                          <a:spcPts val="0"/>
                        </a:spcAft>
                      </a:pPr>
                      <a:r>
                        <a:rPr lang="en-US" sz="1400" b="0" i="1" u="none" strike="noStrike">
                          <a:solidFill>
                            <a:srgbClr val="000000"/>
                          </a:solidFill>
                          <a:effectLst/>
                          <a:latin typeface="Arial" panose="020B0604020202020204" pitchFamily="34" charset="0"/>
                        </a:rPr>
                        <a:t>(one dollar, one vote)</a:t>
                      </a: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6B8AF"/>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FF00"/>
                    </a:solidFill>
                  </a:tcPr>
                </a:tc>
                <a:extLst>
                  <a:ext uri="{0D108BD9-81ED-4DB2-BD59-A6C34878D82A}">
                    <a16:rowId xmlns:a16="http://schemas.microsoft.com/office/drawing/2014/main" val="27460782"/>
                  </a:ext>
                </a:extLst>
              </a:tr>
              <a:tr h="156256">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extLst>
                  <a:ext uri="{0D108BD9-81ED-4DB2-BD59-A6C34878D82A}">
                    <a16:rowId xmlns:a16="http://schemas.microsoft.com/office/drawing/2014/main" val="1124266805"/>
                  </a:ext>
                </a:extLst>
              </a:tr>
              <a:tr h="156256">
                <a:tc>
                  <a:txBody>
                    <a:bodyPr/>
                    <a:lstStyle/>
                    <a:p>
                      <a:pPr rtl="0" fontAlgn="b">
                        <a:spcBef>
                          <a:spcPts val="0"/>
                        </a:spcBef>
                        <a:spcAft>
                          <a:spcPts val="0"/>
                        </a:spcAft>
                      </a:pPr>
                      <a:r>
                        <a:rPr lang="en-US" sz="1400" b="0" i="0" u="none" strike="noStrike">
                          <a:solidFill>
                            <a:srgbClr val="000000"/>
                          </a:solidFill>
                          <a:effectLst/>
                          <a:latin typeface="Arial" panose="020B0604020202020204" pitchFamily="34" charset="0"/>
                        </a:rPr>
                        <a:t>One World Ledger to Rule Them All</a:t>
                      </a: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6B8AF"/>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rtl="0" fontAlgn="b">
                        <a:spcBef>
                          <a:spcPts val="0"/>
                        </a:spcBef>
                        <a:spcAft>
                          <a:spcPts val="0"/>
                        </a:spcAft>
                      </a:pPr>
                      <a:r>
                        <a:rPr lang="en-US" sz="1400" b="0" i="0" u="none" strike="noStrike">
                          <a:solidFill>
                            <a:srgbClr val="000000"/>
                          </a:solidFill>
                          <a:effectLst/>
                          <a:latin typeface="Arial" panose="020B0604020202020204" pitchFamily="34" charset="0"/>
                        </a:rPr>
                        <a:t>Interoperable P2P Ledger Systems</a:t>
                      </a: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FF00"/>
                    </a:solidFill>
                  </a:tcPr>
                </a:tc>
                <a:extLst>
                  <a:ext uri="{0D108BD9-81ED-4DB2-BD59-A6C34878D82A}">
                    <a16:rowId xmlns:a16="http://schemas.microsoft.com/office/drawing/2014/main" val="130066250"/>
                  </a:ext>
                </a:extLst>
              </a:tr>
              <a:tr h="156256">
                <a:tc>
                  <a:txBody>
                    <a:bodyPr/>
                    <a:lstStyle/>
                    <a:p>
                      <a:pPr rtl="0" fontAlgn="b">
                        <a:spcBef>
                          <a:spcPts val="0"/>
                        </a:spcBef>
                        <a:spcAft>
                          <a:spcPts val="0"/>
                        </a:spcAft>
                      </a:pPr>
                      <a:r>
                        <a:rPr lang="en-US" sz="1400" b="0" i="1" u="none" strike="noStrike">
                          <a:solidFill>
                            <a:srgbClr val="000000"/>
                          </a:solidFill>
                          <a:effectLst/>
                          <a:latin typeface="Arial" panose="020B0604020202020204" pitchFamily="34" charset="0"/>
                        </a:rPr>
                        <a:t>Ethereum</a:t>
                      </a: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6B8AF"/>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rtl="0" fontAlgn="b">
                        <a:spcBef>
                          <a:spcPts val="0"/>
                        </a:spcBef>
                        <a:spcAft>
                          <a:spcPts val="0"/>
                        </a:spcAft>
                      </a:pPr>
                      <a:r>
                        <a:rPr lang="en-US" sz="1400" b="0" i="1" u="none" strike="noStrike">
                          <a:solidFill>
                            <a:srgbClr val="000000"/>
                          </a:solidFill>
                          <a:effectLst/>
                          <a:latin typeface="Arial" panose="020B0604020202020204" pitchFamily="34" charset="0"/>
                        </a:rPr>
                        <a:t>Holochain</a:t>
                      </a: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FF00"/>
                    </a:solidFill>
                  </a:tcPr>
                </a:tc>
                <a:extLst>
                  <a:ext uri="{0D108BD9-81ED-4DB2-BD59-A6C34878D82A}">
                    <a16:rowId xmlns:a16="http://schemas.microsoft.com/office/drawing/2014/main" val="393350322"/>
                  </a:ext>
                </a:extLst>
              </a:tr>
              <a:tr h="156256">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extLst>
                  <a:ext uri="{0D108BD9-81ED-4DB2-BD59-A6C34878D82A}">
                    <a16:rowId xmlns:a16="http://schemas.microsoft.com/office/drawing/2014/main" val="4245848418"/>
                  </a:ext>
                </a:extLst>
              </a:tr>
              <a:tr h="156256">
                <a:tc>
                  <a:txBody>
                    <a:bodyPr/>
                    <a:lstStyle/>
                    <a:p>
                      <a:pPr rtl="0" fontAlgn="b">
                        <a:spcBef>
                          <a:spcPts val="0"/>
                        </a:spcBef>
                        <a:spcAft>
                          <a:spcPts val="0"/>
                        </a:spcAft>
                      </a:pPr>
                      <a:r>
                        <a:rPr lang="en-US" sz="1400" b="0" i="0" u="none" strike="noStrike">
                          <a:solidFill>
                            <a:srgbClr val="000000"/>
                          </a:solidFill>
                          <a:effectLst/>
                          <a:latin typeface="Arial" panose="020B0604020202020204" pitchFamily="34" charset="0"/>
                        </a:rPr>
                        <a:t>Market Value</a:t>
                      </a: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6B8AF"/>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rtl="0" fontAlgn="b">
                        <a:spcBef>
                          <a:spcPts val="0"/>
                        </a:spcBef>
                        <a:spcAft>
                          <a:spcPts val="0"/>
                        </a:spcAft>
                      </a:pPr>
                      <a:r>
                        <a:rPr lang="en-US" sz="1400" b="0" i="0" u="none" strike="noStrike">
                          <a:solidFill>
                            <a:srgbClr val="000000"/>
                          </a:solidFill>
                          <a:effectLst/>
                          <a:latin typeface="Arial" panose="020B0604020202020204" pitchFamily="34" charset="0"/>
                        </a:rPr>
                        <a:t>Value Sovereignty</a:t>
                      </a: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FF00"/>
                    </a:solidFill>
                  </a:tcPr>
                </a:tc>
                <a:extLst>
                  <a:ext uri="{0D108BD9-81ED-4DB2-BD59-A6C34878D82A}">
                    <a16:rowId xmlns:a16="http://schemas.microsoft.com/office/drawing/2014/main" val="2744306764"/>
                  </a:ext>
                </a:extLst>
              </a:tr>
              <a:tr h="156256">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extLst>
                  <a:ext uri="{0D108BD9-81ED-4DB2-BD59-A6C34878D82A}">
                    <a16:rowId xmlns:a16="http://schemas.microsoft.com/office/drawing/2014/main" val="1198372026"/>
                  </a:ext>
                </a:extLst>
              </a:tr>
              <a:tr h="156256">
                <a:tc>
                  <a:txBody>
                    <a:bodyPr/>
                    <a:lstStyle/>
                    <a:p>
                      <a:pPr rtl="0" fontAlgn="b">
                        <a:spcBef>
                          <a:spcPts val="0"/>
                        </a:spcBef>
                        <a:spcAft>
                          <a:spcPts val="0"/>
                        </a:spcAft>
                      </a:pPr>
                      <a:r>
                        <a:rPr lang="en-US" sz="1400" b="0" i="0" u="none" strike="noStrike">
                          <a:solidFill>
                            <a:srgbClr val="000000"/>
                          </a:solidFill>
                          <a:effectLst/>
                          <a:latin typeface="Arial" panose="020B0604020202020204" pitchFamily="34" charset="0"/>
                        </a:rPr>
                        <a:t>Extractive Ecosystems</a:t>
                      </a: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6B8AF"/>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rtl="0" fontAlgn="b">
                        <a:spcBef>
                          <a:spcPts val="0"/>
                        </a:spcBef>
                        <a:spcAft>
                          <a:spcPts val="0"/>
                        </a:spcAft>
                      </a:pPr>
                      <a:r>
                        <a:rPr lang="en-US" sz="1400" b="0" i="0" u="none" strike="noStrike">
                          <a:solidFill>
                            <a:srgbClr val="000000"/>
                          </a:solidFill>
                          <a:effectLst/>
                          <a:latin typeface="Arial" panose="020B0604020202020204" pitchFamily="34" charset="0"/>
                        </a:rPr>
                        <a:t>Generative, Nature-Friendly Ecosystems</a:t>
                      </a: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FF00"/>
                    </a:solidFill>
                  </a:tcPr>
                </a:tc>
                <a:extLst>
                  <a:ext uri="{0D108BD9-81ED-4DB2-BD59-A6C34878D82A}">
                    <a16:rowId xmlns:a16="http://schemas.microsoft.com/office/drawing/2014/main" val="3663127841"/>
                  </a:ext>
                </a:extLst>
              </a:tr>
              <a:tr h="156256">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extLst>
                  <a:ext uri="{0D108BD9-81ED-4DB2-BD59-A6C34878D82A}">
                    <a16:rowId xmlns:a16="http://schemas.microsoft.com/office/drawing/2014/main" val="3436517741"/>
                  </a:ext>
                </a:extLst>
              </a:tr>
              <a:tr h="156256">
                <a:tc>
                  <a:txBody>
                    <a:bodyPr/>
                    <a:lstStyle/>
                    <a:p>
                      <a:pPr rtl="0" fontAlgn="b">
                        <a:spcBef>
                          <a:spcPts val="0"/>
                        </a:spcBef>
                        <a:spcAft>
                          <a:spcPts val="0"/>
                        </a:spcAft>
                      </a:pPr>
                      <a:r>
                        <a:rPr lang="en-US" sz="1400" b="0" i="0" u="none" strike="noStrike">
                          <a:solidFill>
                            <a:srgbClr val="000000"/>
                          </a:solidFill>
                          <a:effectLst/>
                          <a:latin typeface="Arial" panose="020B0604020202020204" pitchFamily="34" charset="0"/>
                        </a:rPr>
                        <a:t>Profit-Driven</a:t>
                      </a: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6B8AF"/>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rtl="0" fontAlgn="b">
                        <a:spcBef>
                          <a:spcPts val="0"/>
                        </a:spcBef>
                        <a:spcAft>
                          <a:spcPts val="0"/>
                        </a:spcAft>
                      </a:pPr>
                      <a:r>
                        <a:rPr lang="en-US" sz="1400" b="0" i="0" u="none" strike="noStrike">
                          <a:solidFill>
                            <a:srgbClr val="000000"/>
                          </a:solidFill>
                          <a:effectLst/>
                          <a:latin typeface="Arial" panose="020B0604020202020204" pitchFamily="34" charset="0"/>
                        </a:rPr>
                        <a:t>Impact, Purpose, For-Benefit Driven</a:t>
                      </a: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FF00"/>
                    </a:solidFill>
                  </a:tcPr>
                </a:tc>
                <a:extLst>
                  <a:ext uri="{0D108BD9-81ED-4DB2-BD59-A6C34878D82A}">
                    <a16:rowId xmlns:a16="http://schemas.microsoft.com/office/drawing/2014/main" val="1831928782"/>
                  </a:ext>
                </a:extLst>
              </a:tr>
              <a:tr h="213143">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extLst>
                  <a:ext uri="{0D108BD9-81ED-4DB2-BD59-A6C34878D82A}">
                    <a16:rowId xmlns:a16="http://schemas.microsoft.com/office/drawing/2014/main" val="3698583462"/>
                  </a:ext>
                </a:extLst>
              </a:tr>
              <a:tr h="156256">
                <a:tc>
                  <a:txBody>
                    <a:bodyPr/>
                    <a:lstStyle/>
                    <a:p>
                      <a:pPr rtl="0" fontAlgn="b">
                        <a:spcBef>
                          <a:spcPts val="0"/>
                        </a:spcBef>
                        <a:spcAft>
                          <a:spcPts val="0"/>
                        </a:spcAft>
                      </a:pPr>
                      <a:r>
                        <a:rPr lang="en-US" sz="1400" b="0" i="0" u="none" strike="noStrike">
                          <a:solidFill>
                            <a:srgbClr val="000000"/>
                          </a:solidFill>
                          <a:effectLst/>
                          <a:latin typeface="Arial" panose="020B0604020202020204" pitchFamily="34" charset="0"/>
                        </a:rPr>
                        <a:t>Trustless</a:t>
                      </a: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6B8AF"/>
                    </a:solidFill>
                  </a:tcPr>
                </a:tc>
                <a:tc>
                  <a:txBody>
                    <a:bodyPr/>
                    <a:lstStyle/>
                    <a:p>
                      <a:pPr fontAlgn="b"/>
                      <a:br>
                        <a:rPr lang="en-US" sz="1400">
                          <a:effectLst/>
                        </a:rPr>
                      </a:br>
                      <a:endParaRPr lang="en-US" sz="140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EAD3"/>
                    </a:solidFill>
                  </a:tcPr>
                </a:tc>
                <a:tc>
                  <a:txBody>
                    <a:bodyPr/>
                    <a:lstStyle/>
                    <a:p>
                      <a:pPr rtl="0" fontAlgn="b">
                        <a:spcBef>
                          <a:spcPts val="0"/>
                        </a:spcBef>
                        <a:spcAft>
                          <a:spcPts val="0"/>
                        </a:spcAft>
                      </a:pPr>
                      <a:r>
                        <a:rPr lang="en-US" sz="1400" b="0" i="0" u="none" strike="noStrike" dirty="0">
                          <a:solidFill>
                            <a:srgbClr val="000000"/>
                          </a:solidFill>
                          <a:effectLst/>
                          <a:latin typeface="Arial" panose="020B0604020202020204" pitchFamily="34" charset="0"/>
                        </a:rPr>
                        <a:t>Trustful (Web of Trust)</a:t>
                      </a:r>
                      <a:endParaRPr lang="en-US" sz="1400" dirty="0">
                        <a:effectLst/>
                      </a:endParaRPr>
                    </a:p>
                  </a:txBody>
                  <a:tcPr marL="6621" marR="6621" marT="6621" marB="6621"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FF00"/>
                    </a:solidFill>
                  </a:tcPr>
                </a:tc>
                <a:extLst>
                  <a:ext uri="{0D108BD9-81ED-4DB2-BD59-A6C34878D82A}">
                    <a16:rowId xmlns:a16="http://schemas.microsoft.com/office/drawing/2014/main" val="3209884948"/>
                  </a:ext>
                </a:extLst>
              </a:tr>
            </a:tbl>
          </a:graphicData>
        </a:graphic>
      </p:graphicFrame>
      <p:sp>
        <p:nvSpPr>
          <p:cNvPr id="5" name="Rectangle 1">
            <a:extLst>
              <a:ext uri="{FF2B5EF4-FFF2-40B4-BE49-F238E27FC236}">
                <a16:creationId xmlns:a16="http://schemas.microsoft.com/office/drawing/2014/main" id="{AC6C7B73-F460-7AED-C079-07DCC4828A03}"/>
              </a:ext>
            </a:extLst>
          </p:cNvPr>
          <p:cNvSpPr>
            <a:spLocks noChangeArrowheads="1"/>
          </p:cNvSpPr>
          <p:nvPr/>
        </p:nvSpPr>
        <p:spPr bwMode="auto">
          <a:xfrm>
            <a:off x="-47512755" y="-510064"/>
            <a:ext cx="59704755"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24718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35DCB-9AD8-CC2A-F2B1-4A1C1E5F3668}"/>
              </a:ext>
            </a:extLst>
          </p:cNvPr>
          <p:cNvSpPr>
            <a:spLocks noGrp="1"/>
          </p:cNvSpPr>
          <p:nvPr>
            <p:ph type="title"/>
          </p:nvPr>
        </p:nvSpPr>
        <p:spPr/>
        <p:txBody>
          <a:bodyPr/>
          <a:lstStyle/>
          <a:p>
            <a:r>
              <a:rPr lang="en-US" dirty="0"/>
              <a:t>The pulsation of the commons in world history: towards Magisteria of the Commons</a:t>
            </a:r>
          </a:p>
        </p:txBody>
      </p:sp>
      <p:pic>
        <p:nvPicPr>
          <p:cNvPr id="2050" name="Picture 2" descr="Michel Bauwens on challenging presuppositions, meta-curation, changing  paradigms, and creating narratives (Ep37) - Thriving on Overload">
            <a:extLst>
              <a:ext uri="{FF2B5EF4-FFF2-40B4-BE49-F238E27FC236}">
                <a16:creationId xmlns:a16="http://schemas.microsoft.com/office/drawing/2014/main" id="{44D850DF-4486-F1CC-596E-39B25A3CCBC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34319" y="1782501"/>
            <a:ext cx="10515600" cy="4710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7026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2650</TotalTime>
  <Words>334</Words>
  <Application>Microsoft Office PowerPoint</Application>
  <PresentationFormat>Widescreen</PresentationFormat>
  <Paragraphs>95</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Roboto</vt:lpstr>
      <vt:lpstr>Office Theme</vt:lpstr>
      <vt:lpstr>THE PULSATION OF THE COMMONS, THE FORGOTTEN THIRD INSTITUTION IN HUMAN HISTORY, AND ITS POTENTIAL ROLE IN THE NEXT CIVILIZATIONAL TRANSITION  Michel Bauwens Global Chinese Commons research coordinator Founder of the P2P Foundation (currently working for the Civilization Research Institute)  https://wiki.p2pfoundation.net </vt:lpstr>
      <vt:lpstr>The four emerging economic models in the planetary networked cosmo-local economy</vt:lpstr>
      <vt:lpstr>The contributory economy and society is not a binary, but a triarchical value system, centered around the commons, not commodity production</vt:lpstr>
      <vt:lpstr>The partner state model fosters public Policies in favor of commons-centric territorial development</vt:lpstr>
      <vt:lpstr>The Cosmo-Local Model: everything that is heavy is local, everything light is global and shared</vt:lpstr>
      <vt:lpstr> Review of post-capitalist attempts to create more resilient ecosystems</vt:lpstr>
      <vt:lpstr>Comparing commons-based and propertarian based tech design</vt:lpstr>
      <vt:lpstr>The pulsation of the commons in world history: towards Magisteria of the Commons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economy of the commons</dc:title>
  <dc:creator>Michel Bauwens</dc:creator>
  <cp:lastModifiedBy>Michel Bauwens</cp:lastModifiedBy>
  <cp:revision>17</cp:revision>
  <dcterms:created xsi:type="dcterms:W3CDTF">2022-12-02T08:29:41Z</dcterms:created>
  <dcterms:modified xsi:type="dcterms:W3CDTF">2023-10-31T09:40:27Z</dcterms:modified>
</cp:coreProperties>
</file>