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28"/>
  </p:notesMasterIdLst>
  <p:sldIdLst>
    <p:sldId id="262" r:id="rId2"/>
    <p:sldId id="264" r:id="rId3"/>
    <p:sldId id="284" r:id="rId4"/>
    <p:sldId id="283" r:id="rId5"/>
    <p:sldId id="285" r:id="rId6"/>
    <p:sldId id="286" r:id="rId7"/>
    <p:sldId id="287" r:id="rId8"/>
    <p:sldId id="289" r:id="rId9"/>
    <p:sldId id="288" r:id="rId10"/>
    <p:sldId id="290" r:id="rId11"/>
    <p:sldId id="291" r:id="rId12"/>
    <p:sldId id="258" r:id="rId13"/>
    <p:sldId id="293" r:id="rId14"/>
    <p:sldId id="292" r:id="rId15"/>
    <p:sldId id="295" r:id="rId16"/>
    <p:sldId id="296" r:id="rId17"/>
    <p:sldId id="297" r:id="rId18"/>
    <p:sldId id="298" r:id="rId19"/>
    <p:sldId id="299" r:id="rId20"/>
    <p:sldId id="306" r:id="rId21"/>
    <p:sldId id="300" r:id="rId22"/>
    <p:sldId id="301" r:id="rId23"/>
    <p:sldId id="302" r:id="rId24"/>
    <p:sldId id="303" r:id="rId25"/>
    <p:sldId id="304" r:id="rId26"/>
    <p:sldId id="277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7">
          <p15:clr>
            <a:srgbClr val="A4A3A4"/>
          </p15:clr>
        </p15:guide>
        <p15:guide id="2" pos="7680">
          <p15:clr>
            <a:srgbClr val="A4A3A4"/>
          </p15:clr>
        </p15:guide>
        <p15:guide id="3" orient="horz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BBFC582-EA48-4582-9804-CC0306D5063C}">
  <a:tblStyle styleId="{EBBFC582-EA48-4582-9804-CC0306D506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-90" y="-504"/>
      </p:cViewPr>
      <p:guideLst>
        <p:guide orient="horz" pos="2160"/>
        <p:guide pos="7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33320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e6ba35745_2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e6ba35745_2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e6ba35745_2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e6ba35745_2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e6ba35745_2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e6ba35745_2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e6ba35745_2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e6ba35745_2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e6ba35745_2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e6ba35745_2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e6ba35745_2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e6ba35745_2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e6ba35745_2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e6ba35745_2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e6ba35745_2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e6ba35745_2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e6ba35745_2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e6ba35745_2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e6ba35745_2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e6ba35745_2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e6ba35745_2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e6ba35745_2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5e6ba35745_2_9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5e6ba35745_2_9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>
  <p:cSld name="Encabezado de secció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 descr="Imagen que contiene cuarto de baño&#10;&#10;Descripción generada automáticamente"/>
          <p:cNvPicPr preferRelativeResize="0"/>
          <p:nvPr/>
        </p:nvPicPr>
        <p:blipFill rotWithShape="1">
          <a:blip r:embed="rId2">
            <a:alphaModFix amt="52000"/>
          </a:blip>
          <a:srcRect t="54895" b="12394"/>
          <a:stretch/>
        </p:blipFill>
        <p:spPr>
          <a:xfrm>
            <a:off x="0" y="1358900"/>
            <a:ext cx="12192000" cy="39878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/>
          <p:nvPr/>
        </p:nvSpPr>
        <p:spPr>
          <a:xfrm>
            <a:off x="0" y="749300"/>
            <a:ext cx="9994900" cy="5283200"/>
          </a:xfrm>
          <a:custGeom>
            <a:avLst/>
            <a:gdLst/>
            <a:ahLst/>
            <a:cxnLst/>
            <a:rect l="l" t="t" r="r" b="b"/>
            <a:pathLst>
              <a:path w="9994900" h="5283200" extrusionOk="0">
                <a:moveTo>
                  <a:pt x="2374900" y="1511300"/>
                </a:moveTo>
                <a:lnTo>
                  <a:pt x="2374900" y="3937000"/>
                </a:lnTo>
                <a:lnTo>
                  <a:pt x="2420619" y="3937000"/>
                </a:lnTo>
                <a:lnTo>
                  <a:pt x="2420619" y="1511300"/>
                </a:lnTo>
                <a:close/>
                <a:moveTo>
                  <a:pt x="0" y="0"/>
                </a:moveTo>
                <a:lnTo>
                  <a:pt x="9994900" y="0"/>
                </a:lnTo>
                <a:lnTo>
                  <a:pt x="9994900" y="5283200"/>
                </a:lnTo>
                <a:lnTo>
                  <a:pt x="0" y="52832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34425" y="1575150"/>
            <a:ext cx="1853700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50975" y="1575150"/>
            <a:ext cx="5822700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 bigger">
  <p:cSld name="Dos objeto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6" descr="Imagen que contiene cuarto de baño&#10;&#10;Descripción generada automáticamente"/>
          <p:cNvPicPr preferRelativeResize="0"/>
          <p:nvPr/>
        </p:nvPicPr>
        <p:blipFill rotWithShape="1">
          <a:blip r:embed="rId2">
            <a:alphaModFix amt="52000"/>
          </a:blip>
          <a:srcRect l="33003" t="62314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6"/>
          <p:cNvSpPr/>
          <p:nvPr/>
        </p:nvSpPr>
        <p:spPr>
          <a:xfrm>
            <a:off x="0" y="762000"/>
            <a:ext cx="11417300" cy="5283200"/>
          </a:xfrm>
          <a:custGeom>
            <a:avLst/>
            <a:gdLst/>
            <a:ahLst/>
            <a:cxnLst/>
            <a:rect l="l" t="t" r="r" b="b"/>
            <a:pathLst>
              <a:path w="11417300" h="5283200" extrusionOk="0">
                <a:moveTo>
                  <a:pt x="2374900" y="1511300"/>
                </a:moveTo>
                <a:lnTo>
                  <a:pt x="2374900" y="3937000"/>
                </a:lnTo>
                <a:lnTo>
                  <a:pt x="2420619" y="3937000"/>
                </a:lnTo>
                <a:lnTo>
                  <a:pt x="2420619" y="1511300"/>
                </a:lnTo>
                <a:close/>
                <a:moveTo>
                  <a:pt x="0" y="0"/>
                </a:moveTo>
                <a:lnTo>
                  <a:pt x="11417300" y="0"/>
                </a:lnTo>
                <a:lnTo>
                  <a:pt x="11417300" y="5283200"/>
                </a:lnTo>
                <a:lnTo>
                  <a:pt x="0" y="52832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334425" y="1575150"/>
            <a:ext cx="1853700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3150975" y="1575150"/>
            <a:ext cx="5822700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 ">
  <p:cSld name="Solo el título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9" descr="Imagen que contiene cuarto de baño&#10;&#10;Descripción generada automáticamente"/>
          <p:cNvPicPr preferRelativeResize="0"/>
          <p:nvPr/>
        </p:nvPicPr>
        <p:blipFill rotWithShape="1">
          <a:blip r:embed="rId2">
            <a:alphaModFix amt="52000"/>
          </a:blip>
          <a:srcRect t="43750"/>
          <a:stretch/>
        </p:blipFill>
        <p:spPr>
          <a:xfrm>
            <a:off x="0" y="0"/>
            <a:ext cx="12191998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9"/>
          <p:cNvSpPr/>
          <p:nvPr/>
        </p:nvSpPr>
        <p:spPr>
          <a:xfrm>
            <a:off x="0" y="749300"/>
            <a:ext cx="12193778" cy="5283200"/>
          </a:xfrm>
          <a:custGeom>
            <a:avLst/>
            <a:gdLst/>
            <a:ahLst/>
            <a:cxnLst/>
            <a:rect l="l" t="t" r="r" b="b"/>
            <a:pathLst>
              <a:path w="9994900" h="5283200" extrusionOk="0">
                <a:moveTo>
                  <a:pt x="2374900" y="1511300"/>
                </a:moveTo>
                <a:lnTo>
                  <a:pt x="2374900" y="3937000"/>
                </a:lnTo>
                <a:lnTo>
                  <a:pt x="2420619" y="3937000"/>
                </a:lnTo>
                <a:lnTo>
                  <a:pt x="2420619" y="1511300"/>
                </a:lnTo>
                <a:close/>
                <a:moveTo>
                  <a:pt x="0" y="0"/>
                </a:moveTo>
                <a:lnTo>
                  <a:pt x="9994900" y="0"/>
                </a:lnTo>
                <a:lnTo>
                  <a:pt x="9994900" y="5283200"/>
                </a:lnTo>
                <a:lnTo>
                  <a:pt x="0" y="52832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334425" y="1575150"/>
            <a:ext cx="2112600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3150975" y="1575150"/>
            <a:ext cx="8375400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Solo el título_1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0" descr="Imagen que contiene cuarto de baño&#10;&#10;Descripción generada automáticamente"/>
          <p:cNvPicPr preferRelativeResize="0"/>
          <p:nvPr/>
        </p:nvPicPr>
        <p:blipFill rotWithShape="1">
          <a:blip r:embed="rId2">
            <a:alphaModFix amt="52000"/>
          </a:blip>
          <a:srcRect t="43750"/>
          <a:stretch/>
        </p:blipFill>
        <p:spPr>
          <a:xfrm>
            <a:off x="0" y="0"/>
            <a:ext cx="12191998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0"/>
          <p:cNvSpPr/>
          <p:nvPr/>
        </p:nvSpPr>
        <p:spPr>
          <a:xfrm>
            <a:off x="0" y="749300"/>
            <a:ext cx="12193778" cy="5283200"/>
          </a:xfrm>
          <a:custGeom>
            <a:avLst/>
            <a:gdLst/>
            <a:ahLst/>
            <a:cxnLst/>
            <a:rect l="l" t="t" r="r" b="b"/>
            <a:pathLst>
              <a:path w="9994900" h="5283200" extrusionOk="0">
                <a:moveTo>
                  <a:pt x="2374900" y="1511300"/>
                </a:moveTo>
                <a:lnTo>
                  <a:pt x="2374900" y="3937000"/>
                </a:lnTo>
                <a:lnTo>
                  <a:pt x="2420619" y="3937000"/>
                </a:lnTo>
                <a:lnTo>
                  <a:pt x="2420619" y="1511300"/>
                </a:lnTo>
                <a:close/>
                <a:moveTo>
                  <a:pt x="0" y="0"/>
                </a:moveTo>
                <a:lnTo>
                  <a:pt x="9994900" y="0"/>
                </a:lnTo>
                <a:lnTo>
                  <a:pt x="9994900" y="5283200"/>
                </a:lnTo>
                <a:lnTo>
                  <a:pt x="0" y="52832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334425" y="1575150"/>
            <a:ext cx="2112600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3150975" y="1575150"/>
            <a:ext cx="2646900" cy="3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body" idx="2"/>
          </p:nvPr>
        </p:nvSpPr>
        <p:spPr>
          <a:xfrm>
            <a:off x="6242555" y="1575150"/>
            <a:ext cx="2646900" cy="3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body" idx="3"/>
          </p:nvPr>
        </p:nvSpPr>
        <p:spPr>
          <a:xfrm>
            <a:off x="9307336" y="1575150"/>
            <a:ext cx="2646900" cy="3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25375" y="133275"/>
            <a:ext cx="11753100" cy="15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67700" y="1575150"/>
            <a:ext cx="11171400" cy="44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Font typeface="Barlow"/>
              <a:buChar char="●"/>
              <a:defRPr sz="20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Char char="○"/>
              <a:defRPr sz="12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Char char="■"/>
              <a:defRPr sz="12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Char char="●"/>
              <a:defRPr sz="12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Char char="○"/>
              <a:defRPr sz="12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Char char="■"/>
              <a:defRPr sz="12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Char char="●"/>
              <a:defRPr sz="12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Char char="○"/>
              <a:defRPr sz="12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Char char="■"/>
              <a:defRPr sz="12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647787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>
                <a:solidFill>
                  <a:schemeClr val="accent4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000">
              <a:solidFill>
                <a:schemeClr val="accent4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6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>
            <a:spLocks noGrp="1"/>
          </p:cNvSpPr>
          <p:nvPr>
            <p:ph type="body" idx="1"/>
          </p:nvPr>
        </p:nvSpPr>
        <p:spPr>
          <a:xfrm>
            <a:off x="4303776" y="4012560"/>
            <a:ext cx="6778751" cy="155918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lnSpc>
                <a:spcPct val="90000"/>
              </a:lnSpc>
              <a:buNone/>
            </a:pPr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Leonid E. </a:t>
            </a:r>
            <a:r>
              <a:rPr lang="en-GB" sz="1800" dirty="0" smtClean="0">
                <a:solidFill>
                  <a:schemeClr val="accent6">
                    <a:lumMod val="50000"/>
                  </a:schemeClr>
                </a:solidFill>
              </a:rPr>
              <a:t>Grinin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1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President of the Eurasian Center for Big History &amp; System Forecasting, Russian Academy of </a:t>
            </a:r>
            <a:r>
              <a:rPr lang="en-GB" sz="1800" dirty="0" smtClean="0">
                <a:solidFill>
                  <a:schemeClr val="accent6">
                    <a:lumMod val="50000"/>
                  </a:schemeClr>
                </a:solidFill>
              </a:rPr>
              <a:t>Sciences.</a:t>
            </a:r>
            <a:endParaRPr lang="ru-RU" sz="18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lvl="0" indent="0" algn="ctr">
              <a:lnSpc>
                <a:spcPct val="90000"/>
              </a:lnSpc>
              <a:spcBef>
                <a:spcPts val="1200"/>
              </a:spcBef>
              <a:buNone/>
            </a:pPr>
            <a:r>
              <a:rPr lang="en-GB" sz="1800" dirty="0" smtClean="0">
                <a:solidFill>
                  <a:schemeClr val="accent6">
                    <a:lumMod val="50000"/>
                  </a:schemeClr>
                </a:solidFill>
              </a:rPr>
              <a:t>Anton 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L. </a:t>
            </a:r>
            <a:r>
              <a:rPr lang="en-GB" sz="1800" dirty="0" smtClean="0">
                <a:solidFill>
                  <a:schemeClr val="accent6">
                    <a:lumMod val="50000"/>
                  </a:schemeClr>
                </a:solidFill>
              </a:rPr>
              <a:t>Grinin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1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Research Fellow, Lomonosov Moscow State University, Russia</a:t>
            </a:r>
            <a:endParaRPr sz="1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4145279" y="1523706"/>
            <a:ext cx="7169737" cy="18659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n-GB" sz="5400" b="1" dirty="0">
                <a:solidFill>
                  <a:srgbClr val="FF0000"/>
                </a:solidFill>
              </a:rPr>
              <a:t>Chemical </a:t>
            </a:r>
            <a:r>
              <a:rPr lang="en-GB" sz="5400" b="1" dirty="0" smtClean="0">
                <a:solidFill>
                  <a:srgbClr val="FF0000"/>
                </a:solidFill>
              </a:rPr>
              <a:t>Evolution</a:t>
            </a: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en-GB" sz="5400" b="1" dirty="0" smtClean="0"/>
              <a:t> </a:t>
            </a:r>
            <a:r>
              <a:rPr lang="en-GB" sz="5400" b="1" dirty="0"/>
              <a:t>in Big History</a:t>
            </a:r>
            <a:endParaRPr sz="5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956816"/>
            <a:ext cx="3842728" cy="32674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50974" y="1682496"/>
            <a:ext cx="8358273" cy="381609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D</a:t>
            </a:r>
            <a:r>
              <a:rPr lang="en-GB" b="1" dirty="0" err="1" smtClean="0">
                <a:solidFill>
                  <a:schemeClr val="tx1"/>
                </a:solidFill>
              </a:rPr>
              <a:t>ifficult</a:t>
            </a:r>
            <a:r>
              <a:rPr lang="en-GB" b="1" dirty="0" smtClean="0">
                <a:solidFill>
                  <a:schemeClr val="tx1"/>
                </a:solidFill>
              </a:rPr>
              <a:t> question</a:t>
            </a:r>
            <a:r>
              <a:rPr lang="en-GB" dirty="0" smtClean="0">
                <a:solidFill>
                  <a:schemeClr val="tx1"/>
                </a:solidFill>
              </a:rPr>
              <a:t>: </a:t>
            </a:r>
            <a:r>
              <a:rPr lang="en-GB" b="1" dirty="0" smtClean="0">
                <a:solidFill>
                  <a:srgbClr val="0070C0"/>
                </a:solidFill>
              </a:rPr>
              <a:t>Why </a:t>
            </a:r>
            <a:r>
              <a:rPr lang="en-GB" b="1" dirty="0">
                <a:solidFill>
                  <a:srgbClr val="0070C0"/>
                </a:solidFill>
              </a:rPr>
              <a:t>is there so little research on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en-GB" b="1" dirty="0" smtClean="0">
                <a:solidFill>
                  <a:srgbClr val="0070C0"/>
                </a:solidFill>
              </a:rPr>
              <a:t>chemical </a:t>
            </a:r>
            <a:r>
              <a:rPr lang="en-GB" b="1" dirty="0">
                <a:solidFill>
                  <a:srgbClr val="0070C0"/>
                </a:solidFill>
              </a:rPr>
              <a:t>evolution in Big History</a:t>
            </a:r>
            <a:r>
              <a:rPr lang="en-GB" b="1" dirty="0" smtClean="0">
                <a:solidFill>
                  <a:srgbClr val="0070C0"/>
                </a:solidFill>
              </a:rPr>
              <a:t>?</a:t>
            </a:r>
          </a:p>
          <a:p>
            <a:pPr marL="0" indent="0">
              <a:buNone/>
            </a:pPr>
            <a:r>
              <a:rPr lang="en-GB" dirty="0" smtClean="0"/>
              <a:t>Perhaps, no one knows the answer. We will return to it a bit later.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</a:rPr>
              <a:t>Why </a:t>
            </a:r>
            <a:r>
              <a:rPr lang="en-GB" dirty="0" smtClean="0">
                <a:solidFill>
                  <a:srgbClr val="FF0000"/>
                </a:solidFill>
              </a:rPr>
              <a:t>considering </a:t>
            </a:r>
            <a:r>
              <a:rPr lang="en-GB" dirty="0">
                <a:solidFill>
                  <a:srgbClr val="FF0000"/>
                </a:solidFill>
              </a:rPr>
              <a:t>the chemical line of Big History </a:t>
            </a:r>
            <a:r>
              <a:rPr lang="en-GB" dirty="0" smtClean="0">
                <a:solidFill>
                  <a:srgbClr val="FF0000"/>
                </a:solidFill>
              </a:rPr>
              <a:t>is so important?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GB" dirty="0" smtClean="0"/>
              <a:t> to enrich </a:t>
            </a:r>
            <a:r>
              <a:rPr lang="en-GB" dirty="0"/>
              <a:t>our ideas about the general course of Big </a:t>
            </a:r>
            <a:r>
              <a:rPr lang="en-GB" dirty="0" smtClean="0"/>
              <a:t>History;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to better understand </a:t>
            </a:r>
            <a:r>
              <a:rPr lang="en-GB" dirty="0"/>
              <a:t>the </a:t>
            </a:r>
            <a:r>
              <a:rPr lang="en-GB" dirty="0" smtClean="0"/>
              <a:t>processes and mechanisms of </a:t>
            </a:r>
            <a:r>
              <a:rPr lang="en-GB" dirty="0"/>
              <a:t>the development of complexity. </a:t>
            </a:r>
            <a:endParaRPr lang="en-GB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GB" dirty="0" smtClean="0"/>
              <a:t>one </a:t>
            </a:r>
            <a:r>
              <a:rPr lang="en-GB" dirty="0"/>
              <a:t>can hardly grasp </a:t>
            </a:r>
            <a:r>
              <a:rPr lang="en-GB" dirty="0" smtClean="0"/>
              <a:t>the </a:t>
            </a:r>
            <a:r>
              <a:rPr lang="en-GB" dirty="0"/>
              <a:t>mystery of the origin of life </a:t>
            </a:r>
            <a:r>
              <a:rPr lang="en-GB" dirty="0" smtClean="0"/>
              <a:t>and </a:t>
            </a:r>
            <a:r>
              <a:rPr lang="en-GB" dirty="0"/>
              <a:t>the development of life in the early </a:t>
            </a:r>
            <a:r>
              <a:rPr lang="en-GB" dirty="0" smtClean="0"/>
              <a:t>periods without it.</a:t>
            </a:r>
            <a:endParaRPr dirty="0"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2</a:t>
            </a:fld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80416" y="2255520"/>
            <a:ext cx="22311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F0"/>
                </a:solidFill>
              </a:rPr>
              <a:t>Big History and Chemical Evolution</a:t>
            </a:r>
            <a:endParaRPr lang="en-GB" sz="28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>
            <a:spLocks noGrp="1"/>
          </p:cNvSpPr>
          <p:nvPr>
            <p:ph type="title"/>
          </p:nvPr>
        </p:nvSpPr>
        <p:spPr>
          <a:xfrm>
            <a:off x="273464" y="1621536"/>
            <a:ext cx="2225895" cy="33803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2800" b="1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What is chemical evolution?</a:t>
            </a:r>
            <a:endParaRPr sz="2800" b="1" dirty="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50974" y="1575150"/>
            <a:ext cx="8589921" cy="3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None/>
            </a:pPr>
            <a:r>
              <a:rPr lang="en-GB" u="sng" dirty="0" smtClean="0"/>
              <a:t>The major </a:t>
            </a:r>
            <a:r>
              <a:rPr lang="en-GB" u="sng" dirty="0"/>
              <a:t>events </a:t>
            </a:r>
            <a:r>
              <a:rPr lang="en-GB" u="sng" dirty="0" smtClean="0"/>
              <a:t>of pre-chemical evolution</a:t>
            </a:r>
            <a:r>
              <a:rPr lang="en-GB" dirty="0" smtClean="0"/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 smtClean="0"/>
              <a:t>formation </a:t>
            </a:r>
            <a:r>
              <a:rPr lang="en-GB" dirty="0"/>
              <a:t>of </a:t>
            </a:r>
            <a:r>
              <a:rPr lang="en-GB" dirty="0" smtClean="0"/>
              <a:t>the first hydrogen </a:t>
            </a:r>
            <a:r>
              <a:rPr lang="en-GB" dirty="0"/>
              <a:t>and helium </a:t>
            </a:r>
            <a:r>
              <a:rPr lang="en-GB" dirty="0" smtClean="0"/>
              <a:t>atoms.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 smtClean="0"/>
              <a:t>accumulation </a:t>
            </a:r>
            <a:r>
              <a:rPr lang="en-GB" dirty="0"/>
              <a:t>of heavy element </a:t>
            </a:r>
            <a:r>
              <a:rPr lang="en-GB" dirty="0" smtClean="0"/>
              <a:t>atoms. </a:t>
            </a:r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 smtClean="0"/>
              <a:t>However</a:t>
            </a:r>
            <a:r>
              <a:rPr lang="en-GB" dirty="0"/>
              <a:t>, the formation of atoms cannot be considered yet as a chemical evolution in the full sense of the </a:t>
            </a:r>
            <a:r>
              <a:rPr lang="en-GB" dirty="0" smtClean="0"/>
              <a:t>word</a:t>
            </a:r>
            <a:r>
              <a:rPr lang="en-US" dirty="0"/>
              <a:t>.</a:t>
            </a:r>
            <a:r>
              <a:rPr lang="en-GB" dirty="0" smtClean="0"/>
              <a:t> </a:t>
            </a:r>
          </a:p>
          <a:p>
            <a:pPr marL="0" lv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Chemical </a:t>
            </a:r>
            <a:r>
              <a:rPr lang="en-GB" dirty="0">
                <a:solidFill>
                  <a:srgbClr val="FF0000"/>
                </a:solidFill>
              </a:rPr>
              <a:t>evolution is the emergence and development of different and more complex types of molecules and substances</a:t>
            </a:r>
            <a:r>
              <a:rPr lang="en-GB" dirty="0" smtClean="0"/>
              <a:t>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dirty="0" smtClean="0"/>
              <a:t>Therefore, such </a:t>
            </a:r>
            <a:r>
              <a:rPr lang="en-GB" dirty="0"/>
              <a:t>an evolution could hardly begin in a very hot universe, nor could it take place in the depths of stars. </a:t>
            </a:r>
            <a:endParaRPr dirty="0"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6871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>
            <a:spLocks noGrp="1"/>
          </p:cNvSpPr>
          <p:nvPr>
            <p:ph type="title"/>
          </p:nvPr>
        </p:nvSpPr>
        <p:spPr>
          <a:xfrm>
            <a:off x="310041" y="1501998"/>
            <a:ext cx="2112600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sz="28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Conditions for chemical evolution</a:t>
            </a:r>
            <a:endParaRPr sz="28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50974" y="1575150"/>
            <a:ext cx="8163201" cy="3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None/>
            </a:pPr>
            <a:r>
              <a:rPr lang="en-GB" b="1" u="sng" dirty="0" smtClean="0"/>
              <a:t>Chemical </a:t>
            </a:r>
            <a:r>
              <a:rPr lang="en-GB" b="1" u="sng" dirty="0"/>
              <a:t>reactions: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GB" dirty="0" smtClean="0"/>
              <a:t>can </a:t>
            </a:r>
            <a:r>
              <a:rPr lang="en-GB" dirty="0"/>
              <a:t>occur when the temperature drops to 5 thousand degrees, but actually the most favourable condition for them is at relatively </a:t>
            </a:r>
            <a:r>
              <a:rPr lang="en-GB" dirty="0" smtClean="0"/>
              <a:t>low plus temperatures</a:t>
            </a:r>
            <a:r>
              <a:rPr lang="en-GB" dirty="0"/>
              <a:t>; 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GB" dirty="0" smtClean="0"/>
              <a:t>take </a:t>
            </a:r>
            <a:r>
              <a:rPr lang="en-GB" dirty="0"/>
              <a:t>place constantly in space, even at deep sub-zero temperatures</a:t>
            </a:r>
            <a:r>
              <a:rPr lang="en-GB" dirty="0" smtClean="0"/>
              <a:t>; </a:t>
            </a:r>
            <a:endParaRPr lang="en-GB" dirty="0"/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GB" dirty="0" smtClean="0"/>
              <a:t>should </a:t>
            </a:r>
            <a:r>
              <a:rPr lang="en-GB" dirty="0"/>
              <a:t>be even more active within the framework of evolution of planets and other bodies (including comets</a:t>
            </a:r>
            <a:r>
              <a:rPr lang="en-GB" dirty="0" smtClean="0"/>
              <a:t>). </a:t>
            </a:r>
            <a:endParaRPr lang="en-GB" dirty="0"/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GB" dirty="0" smtClean="0"/>
              <a:t>Some </a:t>
            </a:r>
            <a:r>
              <a:rPr lang="en-GB" dirty="0"/>
              <a:t>chemical compounds could only be formed as stars collapse or on the surface of cooling stars.</a:t>
            </a:r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3316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>
            <a:spLocks noGrp="1"/>
          </p:cNvSpPr>
          <p:nvPr>
            <p:ph type="title"/>
          </p:nvPr>
        </p:nvSpPr>
        <p:spPr>
          <a:xfrm>
            <a:off x="334424" y="1575150"/>
            <a:ext cx="2189319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Chemical evolution as a peripheral and parallel line of Big History</a:t>
            </a:r>
            <a:endParaRPr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50974" y="1575150"/>
            <a:ext cx="8248545" cy="3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GB" b="1" dirty="0" smtClean="0"/>
              <a:t>Some important conclusions on the </a:t>
            </a:r>
            <a:r>
              <a:rPr lang="en-GB" b="1" dirty="0"/>
              <a:t>chemical evolution</a:t>
            </a:r>
            <a:r>
              <a:rPr lang="en-GB" dirty="0"/>
              <a:t>: </a:t>
            </a:r>
            <a:endParaRPr lang="en-GB" dirty="0" smtClean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dirty="0" smtClean="0"/>
              <a:t>It could </a:t>
            </a:r>
            <a:r>
              <a:rPr lang="en-GB" dirty="0"/>
              <a:t>only begin after the Universe had cooled down. </a:t>
            </a:r>
            <a:endParaRPr lang="en-GB" dirty="0" smtClean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dirty="0" smtClean="0"/>
              <a:t> It always </a:t>
            </a:r>
            <a:r>
              <a:rPr lang="en-GB" dirty="0"/>
              <a:t>evolved not in the main </a:t>
            </a:r>
            <a:r>
              <a:rPr lang="en-GB" dirty="0" smtClean="0"/>
              <a:t>sequence of </a:t>
            </a:r>
            <a:r>
              <a:rPr lang="en-GB" dirty="0"/>
              <a:t>the </a:t>
            </a:r>
            <a:r>
              <a:rPr lang="en-GB" dirty="0" smtClean="0"/>
              <a:t>Universe, that is, not in stars and galaxies.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dirty="0"/>
              <a:t>It </a:t>
            </a:r>
            <a:r>
              <a:rPr lang="en-GB" dirty="0" smtClean="0"/>
              <a:t>evolved </a:t>
            </a:r>
            <a:r>
              <a:rPr lang="en-GB" dirty="0"/>
              <a:t>at the periphery </a:t>
            </a:r>
            <a:r>
              <a:rPr lang="en-GB" dirty="0" smtClean="0"/>
              <a:t>in </a:t>
            </a:r>
            <a:r>
              <a:rPr lang="en-GB" dirty="0"/>
              <a:t>gas and dust clouds and on peripheral celestial bodies, especially on planets. </a:t>
            </a:r>
            <a:endParaRPr lang="en-GB" dirty="0" smtClean="0"/>
          </a:p>
          <a:p>
            <a:pPr marL="0" lvl="0" indent="0" algn="ctr">
              <a:spcBef>
                <a:spcPts val="1200"/>
              </a:spcBef>
              <a:buNone/>
            </a:pPr>
            <a:r>
              <a:rPr lang="en-GB" dirty="0" smtClean="0">
                <a:solidFill>
                  <a:srgbClr val="FF0000"/>
                </a:solidFill>
              </a:rPr>
              <a:t>For </a:t>
            </a:r>
            <a:r>
              <a:rPr lang="en-GB" dirty="0">
                <a:solidFill>
                  <a:srgbClr val="FF0000"/>
                </a:solidFill>
              </a:rPr>
              <a:t>many billions of years, the ‘achievements’ of chemical evolution were, in a way, imperceptible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</a:p>
          <a:p>
            <a:pPr marL="0" lvl="0" indent="0">
              <a:buNone/>
            </a:pPr>
            <a:r>
              <a:rPr lang="en-US" dirty="0"/>
              <a:t> </a:t>
            </a:r>
            <a:endParaRPr lang="en-GB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endParaRPr dirty="0"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5737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>
            <a:spLocks noGrp="1"/>
          </p:cNvSpPr>
          <p:nvPr>
            <p:ph type="title"/>
          </p:nvPr>
        </p:nvSpPr>
        <p:spPr>
          <a:xfrm>
            <a:off x="334424" y="1575150"/>
            <a:ext cx="2189319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Insufficient re</a:t>
            </a: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search 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on </a:t>
            </a:r>
            <a:b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</a:b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chemical evolution in Big </a:t>
            </a: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History. What are the reasons?</a:t>
            </a:r>
            <a:endParaRPr lang="en-GB"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50974" y="1575150"/>
            <a:ext cx="8248545" cy="3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parallel development of chemical evolution within </a:t>
            </a:r>
            <a:r>
              <a:rPr lang="en-US" dirty="0" smtClean="0">
                <a:solidFill>
                  <a:schemeClr val="tx1"/>
                </a:solidFill>
              </a:rPr>
              <a:t>Big </a:t>
            </a:r>
            <a:r>
              <a:rPr lang="en-US" dirty="0">
                <a:solidFill>
                  <a:schemeClr val="tx1"/>
                </a:solidFill>
              </a:rPr>
              <a:t>History might be one of the main </a:t>
            </a:r>
            <a:r>
              <a:rPr lang="en-US" dirty="0" smtClean="0">
                <a:solidFill>
                  <a:schemeClr val="tx1"/>
                </a:solidFill>
              </a:rPr>
              <a:t>reasons. </a:t>
            </a:r>
            <a:endParaRPr lang="en-GB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n-GB" dirty="0" smtClean="0"/>
              <a:t>Its </a:t>
            </a:r>
            <a:r>
              <a:rPr lang="en-GB" dirty="0"/>
              <a:t>co-evolution with geological and biological evolution is </a:t>
            </a:r>
            <a:r>
              <a:rPr lang="en-GB" dirty="0" smtClean="0"/>
              <a:t>the second reason. </a:t>
            </a:r>
          </a:p>
          <a:p>
            <a:pPr marL="0" lvl="0" indent="0">
              <a:buNone/>
            </a:pPr>
            <a:r>
              <a:rPr lang="en-GB" dirty="0" smtClean="0"/>
              <a:t>The third reason is </a:t>
            </a:r>
            <a:r>
              <a:rPr lang="en-GB" dirty="0"/>
              <a:t>that we know very little about the abiogenic chemical evolution. </a:t>
            </a:r>
            <a:endParaRPr lang="en-GB" dirty="0" smtClean="0"/>
          </a:p>
          <a:p>
            <a:pPr marL="0" lvl="0" indent="0">
              <a:buNone/>
            </a:pPr>
            <a:r>
              <a:rPr lang="en-GB" dirty="0" smtClean="0"/>
              <a:t>However</a:t>
            </a:r>
            <a:r>
              <a:rPr lang="en-GB" dirty="0"/>
              <a:t>, </a:t>
            </a:r>
            <a:r>
              <a:rPr lang="en-GB" u="sng" dirty="0" smtClean="0"/>
              <a:t>this in </a:t>
            </a:r>
            <a:r>
              <a:rPr lang="en-GB" u="sng" dirty="0"/>
              <a:t>no way diminishes the role of chemical </a:t>
            </a:r>
            <a:r>
              <a:rPr lang="en-GB" u="sng" dirty="0" smtClean="0"/>
              <a:t>evolution.</a:t>
            </a:r>
          </a:p>
          <a:p>
            <a:pPr marL="0" lvl="0" indent="0">
              <a:buNone/>
            </a:pPr>
            <a:r>
              <a:rPr lang="en-GB" u="sng" dirty="0" smtClean="0"/>
              <a:t>On </a:t>
            </a:r>
            <a:r>
              <a:rPr lang="en-GB" u="sng" dirty="0"/>
              <a:t>the contrary, it makes its study really relevant</a:t>
            </a:r>
            <a:r>
              <a:rPr lang="en-GB" dirty="0"/>
              <a:t>.</a:t>
            </a:r>
            <a:endParaRPr dirty="0"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0925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>
            <a:spLocks noGrp="1"/>
          </p:cNvSpPr>
          <p:nvPr>
            <p:ph type="title"/>
          </p:nvPr>
        </p:nvSpPr>
        <p:spPr>
          <a:xfrm>
            <a:off x="334424" y="1575150"/>
            <a:ext cx="2189319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Chemical evolution. Beginning</a:t>
            </a:r>
            <a:r>
              <a:rPr lang="ru-RU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 </a:t>
            </a:r>
            <a:endParaRPr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50974" y="1575150"/>
            <a:ext cx="8248545" cy="3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None/>
            </a:pPr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chemical evolution began </a:t>
            </a:r>
            <a:r>
              <a:rPr lang="en-GB" dirty="0" smtClean="0"/>
              <a:t>in </a:t>
            </a:r>
            <a:r>
              <a:rPr lang="en-GB" dirty="0"/>
              <a:t>the first millions of years after the Big Bang, in gaseous hydrogen-helium </a:t>
            </a:r>
            <a:r>
              <a:rPr lang="en-GB" dirty="0" smtClean="0"/>
              <a:t>clouds where the </a:t>
            </a:r>
            <a:r>
              <a:rPr lang="en-GB" dirty="0"/>
              <a:t>first molecules were formed. </a:t>
            </a:r>
            <a:endParaRPr lang="en-GB" dirty="0" smtClean="0"/>
          </a:p>
          <a:p>
            <a:pPr marL="0" lvl="0" indent="0">
              <a:buNone/>
            </a:pPr>
            <a:r>
              <a:rPr lang="en-GB" dirty="0" smtClean="0"/>
              <a:t>Thus</a:t>
            </a:r>
            <a:r>
              <a:rPr lang="en-GB" dirty="0"/>
              <a:t>, chemical evolution proceeded in parallel with the </a:t>
            </a:r>
            <a:r>
              <a:rPr lang="en-GB" dirty="0" smtClean="0"/>
              <a:t>star-galaxy </a:t>
            </a:r>
            <a:r>
              <a:rPr lang="en-GB" dirty="0"/>
              <a:t>evolution. </a:t>
            </a:r>
            <a:endParaRPr lang="en-GB" dirty="0" smtClean="0"/>
          </a:p>
          <a:p>
            <a:pPr marL="0" lvl="0" indent="0">
              <a:buNone/>
            </a:pPr>
            <a:r>
              <a:rPr lang="en-GB" dirty="0" smtClean="0"/>
              <a:t>It is well known that in </a:t>
            </a:r>
            <a:r>
              <a:rPr lang="en-GB" dirty="0"/>
              <a:t>clouds, on planets, in comets and meteorites etc</a:t>
            </a:r>
            <a:r>
              <a:rPr lang="en-GB" dirty="0" smtClean="0"/>
              <a:t>. </a:t>
            </a:r>
            <a:r>
              <a:rPr lang="en-GB" dirty="0"/>
              <a:t>there are </a:t>
            </a:r>
            <a:r>
              <a:rPr lang="en-GB" dirty="0">
                <a:solidFill>
                  <a:srgbClr val="FF0000"/>
                </a:solidFill>
              </a:rPr>
              <a:t>many dozens of different </a:t>
            </a:r>
            <a:r>
              <a:rPr lang="en-GB" dirty="0" smtClean="0">
                <a:solidFill>
                  <a:srgbClr val="FF0000"/>
                </a:solidFill>
              </a:rPr>
              <a:t>non-inorganic and </a:t>
            </a:r>
            <a:r>
              <a:rPr lang="en-GB" dirty="0">
                <a:solidFill>
                  <a:srgbClr val="FF0000"/>
                </a:solidFill>
              </a:rPr>
              <a:t>organic substances</a:t>
            </a:r>
            <a:r>
              <a:rPr lang="en-GB" dirty="0"/>
              <a:t>, </a:t>
            </a:r>
            <a:r>
              <a:rPr lang="en-GB" dirty="0" smtClean="0"/>
              <a:t>including </a:t>
            </a:r>
            <a:r>
              <a:rPr lang="en-GB" dirty="0"/>
              <a:t>water, alcohols, </a:t>
            </a:r>
            <a:r>
              <a:rPr lang="en-GB" dirty="0" smtClean="0"/>
              <a:t>acids</a:t>
            </a:r>
            <a:r>
              <a:rPr lang="en-GB" dirty="0"/>
              <a:t>, </a:t>
            </a:r>
            <a:r>
              <a:rPr lang="en-GB" dirty="0" smtClean="0"/>
              <a:t>monosaccharides</a:t>
            </a:r>
            <a:r>
              <a:rPr lang="en-US" dirty="0" smtClean="0"/>
              <a:t>,</a:t>
            </a:r>
            <a:r>
              <a:rPr lang="en-GB" dirty="0" smtClean="0"/>
              <a:t> </a:t>
            </a:r>
            <a:r>
              <a:rPr lang="en-GB" dirty="0"/>
              <a:t>and even amino </a:t>
            </a:r>
            <a:r>
              <a:rPr lang="en-GB" dirty="0" smtClean="0"/>
              <a:t>acids (glycine). </a:t>
            </a:r>
            <a:endParaRPr dirty="0"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9045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>
            <a:spLocks noGrp="1"/>
          </p:cNvSpPr>
          <p:nvPr>
            <p:ph type="title"/>
          </p:nvPr>
        </p:nvSpPr>
        <p:spPr>
          <a:xfrm>
            <a:off x="334424" y="1575150"/>
            <a:ext cx="2189319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Chemical evolution and exoplanets</a:t>
            </a:r>
            <a:endParaRPr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50974" y="1575150"/>
            <a:ext cx="8248545" cy="36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None/>
            </a:pPr>
            <a:r>
              <a:rPr lang="en-GB" dirty="0"/>
              <a:t>We do not know when the first planets </a:t>
            </a:r>
            <a:r>
              <a:rPr lang="en-GB" dirty="0" smtClean="0"/>
              <a:t>formed. </a:t>
            </a:r>
          </a:p>
          <a:p>
            <a:pPr marL="0" lvl="0" indent="0">
              <a:buNone/>
            </a:pPr>
            <a:endParaRPr lang="en-GB" dirty="0" smtClean="0"/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dirty="0"/>
              <a:t>B</a:t>
            </a:r>
            <a:r>
              <a:rPr lang="en-GB" dirty="0" smtClean="0"/>
              <a:t>ut </a:t>
            </a:r>
            <a:r>
              <a:rPr lang="en-GB" dirty="0"/>
              <a:t>with their emergence, the rate of chemical evolution increased </a:t>
            </a:r>
            <a:r>
              <a:rPr lang="en-GB" dirty="0" smtClean="0"/>
              <a:t>considerably.</a:t>
            </a:r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dirty="0" smtClean="0"/>
              <a:t>It happened </a:t>
            </a:r>
            <a:r>
              <a:rPr lang="en-GB" dirty="0"/>
              <a:t>due to the variety of chemical processes on the </a:t>
            </a:r>
            <a:r>
              <a:rPr lang="en-GB" dirty="0" smtClean="0"/>
              <a:t>planets. </a:t>
            </a:r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dirty="0" smtClean="0"/>
              <a:t>The important advantage was the different conditions existing on planets, including gaseous </a:t>
            </a:r>
            <a:r>
              <a:rPr lang="en-GB" dirty="0"/>
              <a:t>and liquid media.</a:t>
            </a:r>
            <a:endParaRPr dirty="0"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2845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>
            <a:spLocks noGrp="1"/>
          </p:cNvSpPr>
          <p:nvPr>
            <p:ph type="title"/>
          </p:nvPr>
        </p:nvSpPr>
        <p:spPr>
          <a:xfrm>
            <a:off x="407576" y="1550766"/>
            <a:ext cx="2189319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Periodization of chemical evolution</a:t>
            </a:r>
            <a:endParaRPr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50974" y="1575150"/>
            <a:ext cx="8248545" cy="39356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Aft>
                <a:spcPts val="600"/>
              </a:spcAft>
              <a:buNone/>
            </a:pPr>
            <a:r>
              <a:rPr lang="en-GB" dirty="0" smtClean="0"/>
              <a:t>1</a:t>
            </a:r>
            <a:r>
              <a:rPr lang="en-GB" dirty="0"/>
              <a:t>) the formation of atoms of the first elements (</a:t>
            </a:r>
            <a:r>
              <a:rPr lang="en-GB" dirty="0" smtClean="0"/>
              <a:t>hydrogen </a:t>
            </a:r>
            <a:r>
              <a:rPr lang="en-GB" dirty="0"/>
              <a:t>and </a:t>
            </a:r>
            <a:r>
              <a:rPr lang="en-GB" dirty="0" smtClean="0"/>
              <a:t>helium); </a:t>
            </a:r>
            <a:endParaRPr lang="en-GB" dirty="0"/>
          </a:p>
          <a:p>
            <a:pPr marL="0" lvl="0" indent="0">
              <a:spcAft>
                <a:spcPts val="600"/>
              </a:spcAft>
              <a:buNone/>
            </a:pPr>
            <a:r>
              <a:rPr lang="en-GB" dirty="0"/>
              <a:t>2) the formation of atoms </a:t>
            </a:r>
            <a:r>
              <a:rPr lang="en-GB" dirty="0" smtClean="0"/>
              <a:t>of heavier </a:t>
            </a:r>
            <a:r>
              <a:rPr lang="en-GB" dirty="0"/>
              <a:t>elements </a:t>
            </a:r>
            <a:r>
              <a:rPr lang="en-GB" dirty="0" smtClean="0"/>
              <a:t>up </a:t>
            </a:r>
            <a:r>
              <a:rPr lang="en-GB" dirty="0"/>
              <a:t>to </a:t>
            </a:r>
            <a:r>
              <a:rPr lang="en-GB" dirty="0" smtClean="0"/>
              <a:t>iron</a:t>
            </a:r>
            <a:r>
              <a:rPr lang="en-GB" dirty="0"/>
              <a:t>; 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GB" dirty="0"/>
              <a:t>3) the formation of atoms of elements heavier than iron; 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GB" dirty="0"/>
              <a:t>4) the formation of simple compounds (inorganic and organic). </a:t>
            </a:r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/>
              <a:t>However, </a:t>
            </a:r>
            <a:r>
              <a:rPr lang="en-GB" dirty="0" smtClean="0"/>
              <a:t>the </a:t>
            </a:r>
            <a:r>
              <a:rPr lang="en-GB" dirty="0"/>
              <a:t>second and third stages could take place in parallel with the fourth one, but in different </a:t>
            </a:r>
            <a:r>
              <a:rPr lang="en-GB" dirty="0" smtClean="0"/>
              <a:t>environments (in </a:t>
            </a:r>
            <a:r>
              <a:rPr lang="en-GB" dirty="0"/>
              <a:t>stars, while the fourth one – in less hot </a:t>
            </a:r>
            <a:r>
              <a:rPr lang="en-GB" dirty="0" smtClean="0"/>
              <a:t>environments).</a:t>
            </a:r>
            <a:endParaRPr lang="en-GB" dirty="0"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377184" y="1158240"/>
            <a:ext cx="7412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Stages of chemical evolution before </a:t>
            </a:r>
            <a:r>
              <a:rPr lang="en-GB" sz="2400" dirty="0" smtClean="0">
                <a:solidFill>
                  <a:srgbClr val="FF0000"/>
                </a:solidFill>
              </a:rPr>
              <a:t>social phase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96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>
            <a:spLocks noGrp="1"/>
          </p:cNvSpPr>
          <p:nvPr>
            <p:ph type="title"/>
          </p:nvPr>
        </p:nvSpPr>
        <p:spPr>
          <a:xfrm>
            <a:off x="334424" y="1575150"/>
            <a:ext cx="2189319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Periodization of chemical evolution</a:t>
            </a:r>
            <a:endParaRPr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50974" y="1575150"/>
            <a:ext cx="8248545" cy="39356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Aft>
                <a:spcPts val="600"/>
              </a:spcAft>
              <a:buNone/>
            </a:pPr>
            <a:r>
              <a:rPr lang="en-GB" dirty="0" smtClean="0"/>
              <a:t>5</a:t>
            </a:r>
            <a:r>
              <a:rPr lang="en-GB" dirty="0"/>
              <a:t>) the formation of compounds associated with </a:t>
            </a:r>
            <a:r>
              <a:rPr lang="en-GB" dirty="0" smtClean="0"/>
              <a:t>minerals </a:t>
            </a:r>
            <a:r>
              <a:rPr lang="en-GB" dirty="0"/>
              <a:t>on planets; 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GB" dirty="0"/>
              <a:t>6) synthesis of more complex organic formations, like nucleotides (on the Earth); 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GB" dirty="0"/>
              <a:t>7) synthesis of more complex organic </a:t>
            </a:r>
            <a:r>
              <a:rPr lang="en-GB" dirty="0" smtClean="0"/>
              <a:t>substances and </a:t>
            </a:r>
            <a:r>
              <a:rPr lang="en-GB" dirty="0"/>
              <a:t>polymers</a:t>
            </a:r>
            <a:r>
              <a:rPr lang="en-GB" dirty="0" smtClean="0"/>
              <a:t>, including</a:t>
            </a:r>
            <a:r>
              <a:rPr lang="ru-RU" dirty="0" smtClean="0"/>
              <a:t> </a:t>
            </a:r>
            <a:r>
              <a:rPr lang="en-US" dirty="0" smtClean="0"/>
              <a:t>proteins,</a:t>
            </a:r>
            <a:r>
              <a:rPr lang="en-GB" dirty="0" smtClean="0"/>
              <a:t> not </a:t>
            </a:r>
            <a:r>
              <a:rPr lang="en-GB" dirty="0"/>
              <a:t>yet capable of replication; </a:t>
            </a:r>
            <a:endParaRPr lang="en-GB" dirty="0" smtClean="0"/>
          </a:p>
          <a:p>
            <a:pPr marL="0" lvl="0" indent="0">
              <a:spcAft>
                <a:spcPts val="600"/>
              </a:spcAft>
              <a:buNone/>
            </a:pPr>
            <a:r>
              <a:rPr lang="en-GB" dirty="0" smtClean="0"/>
              <a:t>8</a:t>
            </a:r>
            <a:r>
              <a:rPr lang="en-GB" dirty="0"/>
              <a:t>) synthesis of replicators and substances associated with the origin of life.</a:t>
            </a:r>
          </a:p>
          <a:p>
            <a:pPr marL="0" lvl="0" indent="0">
              <a:buNone/>
            </a:pPr>
            <a:endParaRPr lang="en-GB" dirty="0"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377184" y="1158240"/>
            <a:ext cx="7412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Stages of chemical evolution before the origin of </a:t>
            </a:r>
            <a:r>
              <a:rPr lang="en-GB" sz="2400" dirty="0" smtClean="0">
                <a:solidFill>
                  <a:srgbClr val="FF0000"/>
                </a:solidFill>
              </a:rPr>
              <a:t>life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79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>
            <a:spLocks noGrp="1"/>
          </p:cNvSpPr>
          <p:nvPr>
            <p:ph type="title"/>
          </p:nvPr>
        </p:nvSpPr>
        <p:spPr>
          <a:xfrm>
            <a:off x="334424" y="1575150"/>
            <a:ext cx="2189319" cy="38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Phases of Big History and </a:t>
            </a:r>
            <a:br>
              <a:rPr lang="en-US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</a:br>
            <a:r>
              <a:rPr lang="en-US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Chemical Evolution</a:t>
            </a:r>
            <a:endParaRPr lang="ru-RU"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11</a:t>
            </a:fld>
            <a:endParaRPr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0" y="1752219"/>
            <a:ext cx="29527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398" y="1"/>
            <a:ext cx="51884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586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12</a:t>
            </a:fld>
            <a:endParaRPr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Chemical evolution in co-evolution</a:t>
            </a:r>
            <a:endParaRPr lang="en-GB"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165" y="768858"/>
            <a:ext cx="8631027" cy="5741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13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Chemical evolution in co-evolution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728" y="879728"/>
            <a:ext cx="8906981" cy="4655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37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14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Chemical 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evolution </a:t>
            </a: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in the centre 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of </a:t>
            </a:r>
            <a:r>
              <a:rPr lang="en-US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Big History</a:t>
            </a:r>
            <a:endParaRPr lang="en-GB"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622" y="953262"/>
            <a:ext cx="7781925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46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15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Evolutionary hypotheses about the origin of life</a:t>
            </a:r>
          </a:p>
        </p:txBody>
      </p:sp>
      <p:sp>
        <p:nvSpPr>
          <p:cNvPr id="5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50974" y="1575150"/>
            <a:ext cx="8248545" cy="39356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en-GB" dirty="0" smtClean="0"/>
              <a:t>There </a:t>
            </a:r>
            <a:r>
              <a:rPr lang="en-GB" dirty="0"/>
              <a:t>are various hypotheses about the </a:t>
            </a:r>
            <a:r>
              <a:rPr lang="en-GB" dirty="0" smtClean="0"/>
              <a:t>abiogenic chemical </a:t>
            </a:r>
            <a:r>
              <a:rPr lang="en-GB" dirty="0"/>
              <a:t>evolution </a:t>
            </a:r>
            <a:r>
              <a:rPr lang="en-GB" dirty="0" smtClean="0"/>
              <a:t>and emergence of </a:t>
            </a:r>
            <a:r>
              <a:rPr lang="en-GB" dirty="0"/>
              <a:t>life including </a:t>
            </a:r>
            <a:r>
              <a:rPr lang="en-GB" dirty="0" smtClean="0"/>
              <a:t>so-called </a:t>
            </a:r>
            <a:r>
              <a:rPr lang="en-GB" dirty="0"/>
              <a:t>the RNA world. </a:t>
            </a:r>
            <a:endParaRPr lang="en-GB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en-GB" dirty="0" smtClean="0"/>
              <a:t>Progress </a:t>
            </a:r>
            <a:r>
              <a:rPr lang="en-GB" dirty="0"/>
              <a:t>has been made in many </a:t>
            </a:r>
            <a:r>
              <a:rPr lang="en-GB" dirty="0" smtClean="0"/>
              <a:t>respects.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en-GB" dirty="0" smtClean="0"/>
              <a:t>However, so </a:t>
            </a:r>
            <a:r>
              <a:rPr lang="en-GB" dirty="0"/>
              <a:t>far none of them seems entirely </a:t>
            </a:r>
            <a:r>
              <a:rPr lang="en-GB" dirty="0" smtClean="0"/>
              <a:t>satisfactory due </a:t>
            </a:r>
            <a:r>
              <a:rPr lang="en-GB" dirty="0"/>
              <a:t>to the extreme complexity of the </a:t>
            </a:r>
            <a:r>
              <a:rPr lang="en-GB" dirty="0" smtClean="0"/>
              <a:t>problem. </a:t>
            </a:r>
          </a:p>
          <a:p>
            <a:pPr marL="0" indent="0" algn="just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dirty="0" smtClean="0"/>
              <a:t>The </a:t>
            </a:r>
            <a:r>
              <a:rPr lang="en-US" u="sng" dirty="0"/>
              <a:t>weaknesses of these approaches </a:t>
            </a:r>
            <a:r>
              <a:rPr lang="en-US" dirty="0"/>
              <a:t>are </a:t>
            </a:r>
            <a:r>
              <a:rPr lang="en-US" dirty="0" smtClean="0"/>
              <a:t>the following:</a:t>
            </a: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GB" dirty="0" smtClean="0"/>
              <a:t>They </a:t>
            </a:r>
            <a:r>
              <a:rPr lang="en-GB" dirty="0"/>
              <a:t>deliberately or involuntarily reduce evolution to one of its lines.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GB" dirty="0" smtClean="0"/>
              <a:t> </a:t>
            </a:r>
            <a:r>
              <a:rPr lang="en-GB" dirty="0"/>
              <a:t>They take one evolutionary mechanism as the main one in all cases.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GB" dirty="0" smtClean="0"/>
              <a:t>The </a:t>
            </a:r>
            <a:r>
              <a:rPr lang="en-GB" dirty="0"/>
              <a:t>achievements of later periods, already related to the biological phase, are extrapolated to the abiogenic phase.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9376" y="890016"/>
            <a:ext cx="7376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Strengths and weaknesses of evolutionary hypotheses</a:t>
            </a:r>
          </a:p>
        </p:txBody>
      </p:sp>
    </p:spTree>
    <p:extLst>
      <p:ext uri="{BB962C8B-B14F-4D97-AF65-F5344CB8AC3E}">
        <p14:creationId xmlns:p14="http://schemas.microsoft.com/office/powerpoint/2010/main" val="140456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16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424" y="1575150"/>
            <a:ext cx="2286855" cy="3816900"/>
          </a:xfrm>
        </p:spPr>
        <p:txBody>
          <a:bodyPr/>
          <a:lstStyle/>
          <a:p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Multilinear 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chemical evolution and evolutionary breakthrough</a:t>
            </a:r>
          </a:p>
        </p:txBody>
      </p:sp>
      <p:sp>
        <p:nvSpPr>
          <p:cNvPr id="5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50974" y="1575150"/>
            <a:ext cx="8248545" cy="39356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buNone/>
            </a:pPr>
            <a:r>
              <a:rPr lang="en-GB" b="1" dirty="0" smtClean="0"/>
              <a:t>Our evolutionary approach implies that:</a:t>
            </a:r>
          </a:p>
          <a:p>
            <a:pPr marL="342900" indent="-342900" algn="just"/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possibility of a major breakthrough exists only if there are a number of different development lines and ways. </a:t>
            </a:r>
            <a:endParaRPr lang="en-GB" dirty="0" smtClean="0"/>
          </a:p>
          <a:p>
            <a:pPr marL="342900" indent="-342900" algn="just"/>
            <a:r>
              <a:rPr lang="en-GB" dirty="0" smtClean="0"/>
              <a:t>each </a:t>
            </a:r>
            <a:r>
              <a:rPr lang="en-GB" dirty="0"/>
              <a:t>of these lines </a:t>
            </a:r>
            <a:r>
              <a:rPr lang="en-GB" dirty="0" smtClean="0"/>
              <a:t>usually </a:t>
            </a:r>
            <a:r>
              <a:rPr lang="en-GB" dirty="0"/>
              <a:t>develops a single </a:t>
            </a:r>
            <a:r>
              <a:rPr lang="en-GB" dirty="0" smtClean="0"/>
              <a:t>innovation</a:t>
            </a:r>
            <a:r>
              <a:rPr lang="en-GB" dirty="0"/>
              <a:t>. </a:t>
            </a:r>
            <a:endParaRPr lang="en-GB" dirty="0" smtClean="0"/>
          </a:p>
          <a:p>
            <a:pPr marL="342900" indent="-342900" algn="just"/>
            <a:r>
              <a:rPr lang="en-GB" dirty="0" smtClean="0"/>
              <a:t>these </a:t>
            </a:r>
            <a:r>
              <a:rPr lang="en-GB" dirty="0"/>
              <a:t>lines compete and complement each other. </a:t>
            </a:r>
            <a:endParaRPr lang="en-GB" dirty="0" smtClean="0"/>
          </a:p>
          <a:p>
            <a:pPr marL="0" lvl="0" indent="0" algn="just">
              <a:spcBef>
                <a:spcPts val="1800"/>
              </a:spcBef>
              <a:buNone/>
            </a:pPr>
            <a:r>
              <a:rPr lang="en-GB" dirty="0" smtClean="0"/>
              <a:t>Some</a:t>
            </a:r>
            <a:r>
              <a:rPr lang="en-US" dirty="0" smtClean="0"/>
              <a:t>how</a:t>
            </a:r>
            <a:r>
              <a:rPr lang="en-GB" dirty="0" smtClean="0"/>
              <a:t> the </a:t>
            </a:r>
            <a:r>
              <a:rPr lang="en-GB" dirty="0"/>
              <a:t>innovations of different lines add up to a fundamentally new system, which </a:t>
            </a:r>
            <a:r>
              <a:rPr lang="en-GB" dirty="0" smtClean="0"/>
              <a:t>can up to </a:t>
            </a:r>
            <a:r>
              <a:rPr lang="en-GB" dirty="0"/>
              <a:t>a new level of complexity. </a:t>
            </a:r>
            <a:endParaRPr lang="en-GB" dirty="0" smtClean="0"/>
          </a:p>
          <a:p>
            <a:pPr marL="0" lvl="0" indent="0" algn="just">
              <a:spcBef>
                <a:spcPts val="1200"/>
              </a:spcBef>
              <a:buNone/>
            </a:pPr>
            <a:r>
              <a:rPr lang="en-GB" dirty="0" smtClean="0"/>
              <a:t>Systems </a:t>
            </a:r>
            <a:r>
              <a:rPr lang="en-GB" dirty="0"/>
              <a:t>do not emerge in the mature </a:t>
            </a:r>
            <a:r>
              <a:rPr lang="en-GB" dirty="0" smtClean="0"/>
              <a:t>form, which usually </a:t>
            </a:r>
            <a:r>
              <a:rPr lang="en-GB" dirty="0"/>
              <a:t>require several </a:t>
            </a:r>
            <a:r>
              <a:rPr lang="en-GB" dirty="0" smtClean="0"/>
              <a:t>transformations, </a:t>
            </a:r>
            <a:r>
              <a:rPr lang="en-GB" dirty="0"/>
              <a:t>including cycles of destruction and re-forming. </a:t>
            </a:r>
            <a:endParaRPr lang="en-GB" dirty="0" smtClean="0"/>
          </a:p>
          <a:p>
            <a:pPr marL="0" indent="0" algn="just">
              <a:buNone/>
            </a:pPr>
            <a:r>
              <a:rPr lang="en-GB" dirty="0"/>
              <a:t>So primary systems as a rule look archaic and are unlikely to survive.</a:t>
            </a:r>
          </a:p>
          <a:p>
            <a:pPr marL="0" lvl="0" indent="0" algn="just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675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17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424" y="1575150"/>
            <a:ext cx="2286855" cy="3816900"/>
          </a:xfrm>
        </p:spPr>
        <p:txBody>
          <a:bodyPr/>
          <a:lstStyle/>
          <a:p>
            <a:pPr algn="ctr"/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T</a:t>
            </a: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he 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first pre-living systems </a:t>
            </a: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/>
            </a:r>
            <a:b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</a:b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(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the so-called </a:t>
            </a:r>
            <a:r>
              <a:rPr lang="en-GB" sz="2400" b="1" dirty="0" err="1">
                <a:solidFill>
                  <a:srgbClr val="00B0F0"/>
                </a:solidFill>
                <a:latin typeface="Arial"/>
                <a:ea typeface="Arial"/>
                <a:cs typeface="Arial"/>
              </a:rPr>
              <a:t>protobionts</a:t>
            </a:r>
            <a:r>
              <a:rPr lang="ru-RU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)</a:t>
            </a:r>
            <a:endParaRPr lang="en-GB"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76853" y="1592403"/>
            <a:ext cx="8248545" cy="39356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just">
              <a:buNone/>
            </a:pPr>
            <a:r>
              <a:rPr lang="en-GB" b="1" dirty="0" smtClean="0"/>
              <a:t>What were </a:t>
            </a:r>
            <a:r>
              <a:rPr lang="en-GB" b="1" dirty="0"/>
              <a:t>the first pre-living </a:t>
            </a:r>
            <a:r>
              <a:rPr lang="en-GB" b="1" dirty="0" smtClean="0"/>
              <a:t>systems like</a:t>
            </a:r>
            <a:r>
              <a:rPr lang="en-GB" b="1" dirty="0"/>
              <a:t>? </a:t>
            </a:r>
            <a:endParaRPr lang="en-GB" b="1" dirty="0" smtClean="0"/>
          </a:p>
          <a:p>
            <a:pPr marL="342900" indent="-342900" algn="just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dirty="0" smtClean="0"/>
              <a:t>The </a:t>
            </a:r>
            <a:r>
              <a:rPr lang="en-GB" dirty="0"/>
              <a:t>first pre-living systems </a:t>
            </a:r>
            <a:r>
              <a:rPr lang="en-GB" dirty="0" smtClean="0"/>
              <a:t>(or </a:t>
            </a:r>
            <a:r>
              <a:rPr lang="en-GB" i="1" dirty="0" err="1" smtClean="0"/>
              <a:t>protobionts</a:t>
            </a:r>
            <a:r>
              <a:rPr lang="en-GB" dirty="0"/>
              <a:t>) should not be considered as direct ancestors of the first living </a:t>
            </a:r>
            <a:r>
              <a:rPr lang="en-GB" dirty="0" smtClean="0"/>
              <a:t>organisms.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dirty="0" smtClean="0"/>
              <a:t>They were only analogues </a:t>
            </a:r>
            <a:r>
              <a:rPr lang="en-GB" dirty="0"/>
              <a:t>of the first living organisms.</a:t>
            </a:r>
            <a:endParaRPr lang="en-GB" dirty="0" smtClean="0"/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dirty="0"/>
              <a:t>T</a:t>
            </a:r>
            <a:r>
              <a:rPr lang="en-GB" dirty="0" smtClean="0"/>
              <a:t>hese </a:t>
            </a:r>
            <a:r>
              <a:rPr lang="en-GB" dirty="0"/>
              <a:t>analogues were already comparable to the most primitive living </a:t>
            </a:r>
            <a:r>
              <a:rPr lang="en-GB" dirty="0" smtClean="0"/>
              <a:t>systems in </a:t>
            </a:r>
            <a:r>
              <a:rPr lang="en-GB" dirty="0"/>
              <a:t>terms of a number of </a:t>
            </a:r>
            <a:r>
              <a:rPr lang="en-GB" dirty="0" smtClean="0"/>
              <a:t>functions;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dirty="0" smtClean="0"/>
              <a:t>but </a:t>
            </a:r>
            <a:r>
              <a:rPr lang="en-GB" dirty="0"/>
              <a:t>in general they were organized differently (it is now extremely difficult to say how exactly).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24356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18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Abiogenic 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evolution</a:t>
            </a:r>
          </a:p>
        </p:txBody>
      </p:sp>
      <p:sp>
        <p:nvSpPr>
          <p:cNvPr id="5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08960" y="1575150"/>
            <a:ext cx="8290559" cy="41185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buNone/>
            </a:pPr>
            <a:r>
              <a:rPr lang="en-GB" dirty="0" smtClean="0"/>
              <a:t>The evolutionary  directions of </a:t>
            </a:r>
            <a:r>
              <a:rPr lang="en-GB" dirty="0"/>
              <a:t>abiogenic organic substances </a:t>
            </a:r>
            <a:r>
              <a:rPr lang="en-GB" dirty="0" smtClean="0"/>
              <a:t>:</a:t>
            </a:r>
          </a:p>
          <a:p>
            <a:pPr marL="0" lvl="0" indent="0" algn="just">
              <a:buNone/>
            </a:pPr>
            <a:endParaRPr lang="en-GB" dirty="0"/>
          </a:p>
          <a:p>
            <a:pPr marL="0" lvl="0" indent="0" algn="just">
              <a:spcAft>
                <a:spcPts val="600"/>
              </a:spcAft>
              <a:buNone/>
            </a:pPr>
            <a:r>
              <a:rPr lang="en-GB" dirty="0"/>
              <a:t>a) complication of chemical compounds and structures;</a:t>
            </a:r>
          </a:p>
          <a:p>
            <a:pPr marL="0" lvl="0" indent="0" algn="just">
              <a:spcAft>
                <a:spcPts val="600"/>
              </a:spcAft>
              <a:buNone/>
            </a:pPr>
            <a:r>
              <a:rPr lang="en-GB" dirty="0"/>
              <a:t>b) increase in energy output;</a:t>
            </a:r>
          </a:p>
          <a:p>
            <a:pPr marL="0" lvl="0" indent="0" algn="just">
              <a:spcAft>
                <a:spcPts val="600"/>
              </a:spcAft>
              <a:buNone/>
            </a:pPr>
            <a:r>
              <a:rPr lang="en-GB" dirty="0"/>
              <a:t>c) increase of reaction rate;</a:t>
            </a:r>
          </a:p>
          <a:p>
            <a:pPr marL="0" lvl="0" indent="0" algn="just">
              <a:spcAft>
                <a:spcPts val="600"/>
              </a:spcAft>
              <a:buNone/>
            </a:pPr>
            <a:r>
              <a:rPr lang="en-GB" dirty="0"/>
              <a:t>d) selection of </a:t>
            </a:r>
            <a:r>
              <a:rPr lang="en-GB" dirty="0" smtClean="0"/>
              <a:t>compounds </a:t>
            </a:r>
            <a:r>
              <a:rPr lang="en-GB" dirty="0"/>
              <a:t>according to certain parameters;</a:t>
            </a:r>
          </a:p>
          <a:p>
            <a:pPr marL="0" lvl="0" indent="0" algn="just">
              <a:spcAft>
                <a:spcPts val="600"/>
              </a:spcAft>
              <a:buNone/>
            </a:pPr>
            <a:r>
              <a:rPr lang="en-GB" dirty="0"/>
              <a:t>e) concentration of substances</a:t>
            </a:r>
            <a:r>
              <a:rPr lang="en-GB" dirty="0" smtClean="0"/>
              <a:t>;</a:t>
            </a:r>
            <a:endParaRPr lang="ru-RU" dirty="0" smtClean="0"/>
          </a:p>
          <a:p>
            <a:pPr marL="0" lvl="0" indent="0" algn="just">
              <a:spcAft>
                <a:spcPts val="600"/>
              </a:spcAft>
              <a:buNone/>
            </a:pPr>
            <a:r>
              <a:rPr lang="en-GB" dirty="0"/>
              <a:t>f) the ability of </a:t>
            </a:r>
            <a:r>
              <a:rPr lang="en-GB" dirty="0" smtClean="0"/>
              <a:t>proto-organisms </a:t>
            </a:r>
            <a:r>
              <a:rPr lang="en-GB" dirty="0"/>
              <a:t>to expand and grow quantitatively;</a:t>
            </a:r>
          </a:p>
          <a:p>
            <a:pPr marL="0" lvl="0" indent="0" algn="just">
              <a:spcAft>
                <a:spcPts val="600"/>
              </a:spcAft>
              <a:buNone/>
            </a:pPr>
            <a:r>
              <a:rPr lang="en-GB" dirty="0"/>
              <a:t>g) the selectivity and recognition of some substances by others, according to the important evolutionary pattern for self and non-self discrimination.</a:t>
            </a:r>
          </a:p>
          <a:p>
            <a:pPr marL="0" lvl="0" indent="0" algn="just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856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19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" y="1575150"/>
            <a:ext cx="2596895" cy="3816900"/>
          </a:xfrm>
        </p:spPr>
        <p:txBody>
          <a:bodyPr/>
          <a:lstStyle/>
          <a:p>
            <a:pPr algn="ctr"/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Abiogenic 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evolution and </a:t>
            </a: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/>
            </a:r>
            <a:b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</a:b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pre-adaptations</a:t>
            </a:r>
            <a:endParaRPr lang="en-GB"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074454" y="1214139"/>
            <a:ext cx="8290559" cy="44622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creation </a:t>
            </a:r>
            <a:r>
              <a:rPr lang="en-GB" dirty="0"/>
              <a:t>of a system isolated from the external environment, in which constant chemical and biochemical reactions </a:t>
            </a:r>
            <a:r>
              <a:rPr lang="en-GB" dirty="0" smtClean="0"/>
              <a:t>could </a:t>
            </a:r>
            <a:r>
              <a:rPr lang="en-GB" dirty="0"/>
              <a:t>take place</a:t>
            </a:r>
            <a:r>
              <a:rPr lang="en-GB" dirty="0" smtClean="0"/>
              <a:t>;</a:t>
            </a:r>
          </a:p>
          <a:p>
            <a:pPr marL="342900" lvl="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 </a:t>
            </a:r>
            <a:r>
              <a:rPr lang="en-GB" dirty="0"/>
              <a:t>constant maintaining of conditions, concentrations, energy balance, of the desired rate of reactions within this isolated </a:t>
            </a:r>
            <a:r>
              <a:rPr lang="en-GB" dirty="0" smtClean="0"/>
              <a:t>environment;</a:t>
            </a:r>
            <a:endParaRPr lang="en-GB" dirty="0"/>
          </a:p>
          <a:p>
            <a:pPr marL="342900" lvl="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 </a:t>
            </a:r>
            <a:r>
              <a:rPr lang="en-GB" dirty="0"/>
              <a:t>effective responses to external conditions and stimuli;</a:t>
            </a:r>
          </a:p>
          <a:p>
            <a:pPr marL="342900" lvl="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replication </a:t>
            </a:r>
            <a:r>
              <a:rPr lang="en-GB" dirty="0"/>
              <a:t>(i.e., the ability to reproduce);</a:t>
            </a:r>
          </a:p>
          <a:p>
            <a:pPr marL="0" lvl="0" indent="0" algn="just">
              <a:buNone/>
            </a:pP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621024" y="1109847"/>
            <a:ext cx="6181344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 smtClean="0">
                <a:solidFill>
                  <a:srgbClr val="FF0000"/>
                </a:solidFill>
              </a:rPr>
              <a:t>The </a:t>
            </a:r>
            <a:r>
              <a:rPr lang="en-GB" sz="2000" dirty="0">
                <a:solidFill>
                  <a:srgbClr val="FF0000"/>
                </a:solidFill>
              </a:rPr>
              <a:t>most important pre-adaptations </a:t>
            </a:r>
            <a:r>
              <a:rPr lang="en-GB" sz="2000" dirty="0" smtClean="0">
                <a:solidFill>
                  <a:srgbClr val="FF0000"/>
                </a:solidFill>
              </a:rPr>
              <a:t/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for </a:t>
            </a:r>
            <a:r>
              <a:rPr lang="en-GB" sz="2000" dirty="0">
                <a:solidFill>
                  <a:srgbClr val="FF0000"/>
                </a:solidFill>
              </a:rPr>
              <a:t>the </a:t>
            </a:r>
            <a:r>
              <a:rPr lang="en-GB" sz="2000" dirty="0" smtClean="0">
                <a:solidFill>
                  <a:srgbClr val="FF0000"/>
                </a:solidFill>
              </a:rPr>
              <a:t>start </a:t>
            </a:r>
            <a:r>
              <a:rPr lang="en-GB" sz="2000" dirty="0">
                <a:solidFill>
                  <a:srgbClr val="FF0000"/>
                </a:solidFill>
              </a:rPr>
              <a:t>of biological evolution</a:t>
            </a:r>
          </a:p>
        </p:txBody>
      </p:sp>
    </p:spTree>
    <p:extLst>
      <p:ext uri="{BB962C8B-B14F-4D97-AF65-F5344CB8AC3E}">
        <p14:creationId xmlns:p14="http://schemas.microsoft.com/office/powerpoint/2010/main" val="43034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es-ES">
                <a:solidFill>
                  <a:srgbClr val="FFFFFF"/>
                </a:solidFill>
              </a:rPr>
              <a:pPr/>
              <a:t>20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" y="1575150"/>
            <a:ext cx="2596895" cy="3816900"/>
          </a:xfrm>
        </p:spPr>
        <p:txBody>
          <a:bodyPr/>
          <a:lstStyle/>
          <a:p>
            <a:pPr algn="ctr"/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Abiogenic 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evolution and </a:t>
            </a: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/>
            </a:r>
            <a:b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</a:b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pre-adaptations</a:t>
            </a:r>
            <a:endParaRPr lang="en-GB"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82112" y="1728256"/>
            <a:ext cx="8290559" cy="40424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preservation </a:t>
            </a:r>
            <a:r>
              <a:rPr lang="en-GB" dirty="0"/>
              <a:t>without major distortions of the initial code;</a:t>
            </a:r>
          </a:p>
          <a:p>
            <a:pPr marL="342900" lvl="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management </a:t>
            </a:r>
            <a:r>
              <a:rPr lang="en-GB" dirty="0"/>
              <a:t>of complex chemical processes through the use of increasingly advanced catalysts and substances,</a:t>
            </a:r>
          </a:p>
          <a:p>
            <a:pPr marL="342900" lvl="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 </a:t>
            </a:r>
            <a:r>
              <a:rPr lang="en-GB" dirty="0"/>
              <a:t>autocatalysis and the ability to self-assemble</a:t>
            </a:r>
            <a:r>
              <a:rPr lang="en-GB" dirty="0" smtClean="0"/>
              <a:t>.</a:t>
            </a:r>
          </a:p>
          <a:p>
            <a:pPr marL="0" indent="0" algn="just">
              <a:buNone/>
            </a:pPr>
            <a:r>
              <a:rPr lang="en-GB" dirty="0"/>
              <a:t>These breakthroughs and </a:t>
            </a:r>
            <a:r>
              <a:rPr lang="en-GB" dirty="0" smtClean="0"/>
              <a:t>pre-adaptations laid </a:t>
            </a:r>
            <a:r>
              <a:rPr lang="en-GB" dirty="0"/>
              <a:t>the foundations for biochemical metabolism and synthesis. </a:t>
            </a:r>
            <a:endParaRPr lang="en-GB" dirty="0" smtClean="0"/>
          </a:p>
          <a:p>
            <a:pPr marL="0" indent="0" algn="just">
              <a:spcBef>
                <a:spcPts val="1200"/>
              </a:spcBef>
              <a:buNone/>
            </a:pPr>
            <a:r>
              <a:rPr lang="en-GB" dirty="0"/>
              <a:t>E</a:t>
            </a:r>
            <a:r>
              <a:rPr lang="en-GB" dirty="0" smtClean="0"/>
              <a:t>specially important were the </a:t>
            </a:r>
            <a:r>
              <a:rPr lang="en-GB" dirty="0"/>
              <a:t>ability to store energy, </a:t>
            </a:r>
            <a:r>
              <a:rPr lang="en-GB" dirty="0" smtClean="0"/>
              <a:t>to </a:t>
            </a:r>
            <a:r>
              <a:rPr lang="en-GB" dirty="0"/>
              <a:t>speed up reactions and to increase the concentration of a </a:t>
            </a:r>
            <a:r>
              <a:rPr lang="en-GB" dirty="0" smtClean="0"/>
              <a:t>substance.</a:t>
            </a:r>
            <a:endParaRPr lang="en-GB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0" lvl="0" indent="0" algn="just">
              <a:buNone/>
            </a:pP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621024" y="691852"/>
            <a:ext cx="6181344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 smtClean="0">
                <a:solidFill>
                  <a:srgbClr val="FF0000"/>
                </a:solidFill>
              </a:rPr>
              <a:t>The </a:t>
            </a:r>
            <a:r>
              <a:rPr lang="en-GB" sz="2000" dirty="0">
                <a:solidFill>
                  <a:srgbClr val="FF0000"/>
                </a:solidFill>
              </a:rPr>
              <a:t>most important pre-adaptations </a:t>
            </a:r>
            <a:r>
              <a:rPr lang="en-GB" sz="2000" dirty="0" smtClean="0">
                <a:solidFill>
                  <a:srgbClr val="FF0000"/>
                </a:solidFill>
              </a:rPr>
              <a:t/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for </a:t>
            </a:r>
            <a:r>
              <a:rPr lang="en-GB" sz="2000" dirty="0">
                <a:solidFill>
                  <a:srgbClr val="FF0000"/>
                </a:solidFill>
              </a:rPr>
              <a:t>the </a:t>
            </a:r>
            <a:r>
              <a:rPr lang="en-GB" sz="2000" dirty="0" smtClean="0">
                <a:solidFill>
                  <a:srgbClr val="FF0000"/>
                </a:solidFill>
              </a:rPr>
              <a:t>start </a:t>
            </a:r>
            <a:r>
              <a:rPr lang="en-GB" sz="2000" dirty="0">
                <a:solidFill>
                  <a:srgbClr val="FF0000"/>
                </a:solidFill>
              </a:rPr>
              <a:t>of biological evolution</a:t>
            </a:r>
          </a:p>
        </p:txBody>
      </p:sp>
    </p:spTree>
    <p:extLst>
      <p:ext uri="{BB962C8B-B14F-4D97-AF65-F5344CB8AC3E}">
        <p14:creationId xmlns:p14="http://schemas.microsoft.com/office/powerpoint/2010/main" val="343663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21</a:t>
            </a:fld>
            <a:endParaRPr/>
          </a:p>
        </p:txBody>
      </p:sp>
      <p:sp>
        <p:nvSpPr>
          <p:cNvPr id="5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34839" y="980421"/>
            <a:ext cx="8290559" cy="473049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 algn="just">
              <a:spcAft>
                <a:spcPts val="600"/>
              </a:spcAft>
            </a:pPr>
            <a:r>
              <a:rPr lang="en-GB" dirty="0" smtClean="0"/>
              <a:t>Along </a:t>
            </a:r>
            <a:r>
              <a:rPr lang="en-GB" dirty="0"/>
              <a:t>with </a:t>
            </a:r>
            <a:r>
              <a:rPr lang="en-GB" dirty="0" smtClean="0"/>
              <a:t>these breakthroughs, </a:t>
            </a:r>
            <a:r>
              <a:rPr lang="en-GB" dirty="0"/>
              <a:t>a new type of information (chemical and biochemical) </a:t>
            </a:r>
            <a:r>
              <a:rPr lang="en-GB" dirty="0" smtClean="0"/>
              <a:t>emerged.</a:t>
            </a:r>
          </a:p>
          <a:p>
            <a:pPr marL="342900" indent="-342900" algn="just">
              <a:spcAft>
                <a:spcPts val="600"/>
              </a:spcAft>
            </a:pPr>
            <a:r>
              <a:rPr lang="en-GB" dirty="0" smtClean="0"/>
              <a:t>They </a:t>
            </a:r>
            <a:r>
              <a:rPr lang="en-GB" dirty="0"/>
              <a:t>reached a very significant development </a:t>
            </a:r>
            <a:r>
              <a:rPr lang="en-GB" dirty="0" smtClean="0"/>
              <a:t>later in </a:t>
            </a:r>
            <a:r>
              <a:rPr lang="en-GB" dirty="0"/>
              <a:t>biological evolution</a:t>
            </a:r>
          </a:p>
          <a:p>
            <a:pPr marL="342900" indent="-342900" algn="just">
              <a:spcAft>
                <a:spcPts val="600"/>
              </a:spcAft>
            </a:pPr>
            <a:r>
              <a:rPr lang="en-GB" dirty="0" smtClean="0"/>
              <a:t>Different achievements </a:t>
            </a:r>
            <a:r>
              <a:rPr lang="en-GB" dirty="0"/>
              <a:t>could </a:t>
            </a:r>
            <a:r>
              <a:rPr lang="en-GB" dirty="0" smtClean="0"/>
              <a:t>not </a:t>
            </a:r>
            <a:r>
              <a:rPr lang="en-GB" dirty="0"/>
              <a:t>combine immediately and simultaneously. </a:t>
            </a:r>
            <a:endParaRPr lang="en-GB" dirty="0" smtClean="0"/>
          </a:p>
          <a:p>
            <a:pPr marL="342900" indent="-342900" algn="just">
              <a:spcAft>
                <a:spcPts val="600"/>
              </a:spcAft>
            </a:pPr>
            <a:r>
              <a:rPr lang="en-GB" dirty="0" smtClean="0"/>
              <a:t>They </a:t>
            </a:r>
            <a:r>
              <a:rPr lang="en-GB" dirty="0"/>
              <a:t>combined much later when the basic mechanisms of life and the living cell were formed.</a:t>
            </a:r>
          </a:p>
          <a:p>
            <a:pPr marL="0" lvl="0" indent="0" algn="just">
              <a:buNone/>
            </a:pPr>
            <a:endParaRPr lang="en-GB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21920" y="1343502"/>
            <a:ext cx="2596895" cy="3386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pPr algn="ctr"/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Abiogenic evolution and </a:t>
            </a:r>
            <a:b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</a:b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pre-adaptations</a:t>
            </a:r>
            <a:endParaRPr lang="en-GB"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975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22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425" y="1392270"/>
            <a:ext cx="2112600" cy="3816900"/>
          </a:xfrm>
        </p:spPr>
        <p:txBody>
          <a:bodyPr/>
          <a:lstStyle/>
          <a:p>
            <a:pPr algn="ctr"/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Abiogenic 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evolution and </a:t>
            </a: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/>
            </a:r>
            <a:b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</a:b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the 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ability to accumulate energy</a:t>
            </a:r>
          </a:p>
        </p:txBody>
      </p:sp>
      <p:sp>
        <p:nvSpPr>
          <p:cNvPr id="5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08960" y="963168"/>
            <a:ext cx="8290559" cy="473049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spcAft>
                <a:spcPts val="600"/>
              </a:spcAft>
              <a:buNone/>
            </a:pPr>
            <a:r>
              <a:rPr lang="en-GB" dirty="0"/>
              <a:t>The primary conditions </a:t>
            </a:r>
            <a:r>
              <a:rPr lang="en-GB" dirty="0" smtClean="0"/>
              <a:t>after </a:t>
            </a:r>
            <a:r>
              <a:rPr lang="en-GB" dirty="0"/>
              <a:t>the origin of the Earth </a:t>
            </a:r>
            <a:r>
              <a:rPr lang="en-GB" dirty="0" smtClean="0"/>
              <a:t>were unique but they provided the </a:t>
            </a:r>
            <a:r>
              <a:rPr lang="en-GB" dirty="0"/>
              <a:t>most important transition to the emergence of pre-life and </a:t>
            </a:r>
            <a:r>
              <a:rPr lang="en-GB" dirty="0" smtClean="0"/>
              <a:t>later  the origin of life.</a:t>
            </a:r>
          </a:p>
          <a:p>
            <a:pPr marL="0" lvl="0" indent="0" algn="just">
              <a:spcAft>
                <a:spcPts val="600"/>
              </a:spcAft>
              <a:buNone/>
            </a:pPr>
            <a:r>
              <a:rPr lang="en-GB" dirty="0" smtClean="0"/>
              <a:t>Will </a:t>
            </a:r>
            <a:r>
              <a:rPr lang="en-GB" dirty="0"/>
              <a:t>these unique conditions ever be precisely known? Probably, they won’t</a:t>
            </a:r>
            <a:r>
              <a:rPr lang="en-GB" dirty="0" smtClean="0"/>
              <a:t>.</a:t>
            </a:r>
          </a:p>
          <a:p>
            <a:pPr marL="0" lvl="0" indent="0" algn="just">
              <a:spcAft>
                <a:spcPts val="600"/>
              </a:spcAft>
              <a:buNone/>
            </a:pPr>
            <a:r>
              <a:rPr lang="en-GB" dirty="0" smtClean="0"/>
              <a:t> </a:t>
            </a:r>
            <a:r>
              <a:rPr lang="en-GB" dirty="0"/>
              <a:t>But in any case, there must have been an abundance of available energy. </a:t>
            </a:r>
            <a:endParaRPr lang="en-GB" dirty="0" smtClean="0"/>
          </a:p>
          <a:p>
            <a:pPr marL="0" lvl="0" indent="0" algn="just">
              <a:spcAft>
                <a:spcPts val="600"/>
              </a:spcAft>
              <a:buNone/>
            </a:pPr>
            <a:r>
              <a:rPr lang="en-GB" dirty="0" smtClean="0"/>
              <a:t>The </a:t>
            </a:r>
            <a:r>
              <a:rPr lang="en-GB" dirty="0"/>
              <a:t>fundamental </a:t>
            </a:r>
            <a:r>
              <a:rPr lang="en-GB" dirty="0" smtClean="0"/>
              <a:t>difference </a:t>
            </a:r>
            <a:r>
              <a:rPr lang="en-GB" dirty="0"/>
              <a:t>between abiogenic chemical evolution and the previous stages of </a:t>
            </a:r>
            <a:r>
              <a:rPr lang="en-GB" dirty="0" smtClean="0"/>
              <a:t>evolution - the ability </a:t>
            </a:r>
            <a:r>
              <a:rPr lang="en-GB" dirty="0"/>
              <a:t>to store energy by chemical transformation during a system’s lifespan and to use it for its own benefits. </a:t>
            </a:r>
            <a:endParaRPr lang="en-GB" dirty="0" smtClean="0"/>
          </a:p>
          <a:p>
            <a:pPr marL="0" lvl="0" indent="0" algn="just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507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23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Abiotic chemical 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evolution </a:t>
            </a: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/>
            </a:r>
            <a:b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</a:b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in co-evolution</a:t>
            </a:r>
            <a:endParaRPr lang="en-GB" sz="2400" b="1" dirty="0">
              <a:solidFill>
                <a:srgbClr val="00B0F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Google Shape;156;p20"/>
          <p:cNvSpPr txBox="1">
            <a:spLocks noGrp="1"/>
          </p:cNvSpPr>
          <p:nvPr>
            <p:ph type="body" idx="1"/>
          </p:nvPr>
        </p:nvSpPr>
        <p:spPr>
          <a:xfrm>
            <a:off x="3108960" y="963168"/>
            <a:ext cx="8290559" cy="473049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just">
              <a:buFont typeface="Wingdings" panose="05000000000000000000" pitchFamily="2" charset="2"/>
              <a:buChar char="q"/>
            </a:pPr>
            <a:r>
              <a:rPr lang="en-GB" dirty="0" smtClean="0"/>
              <a:t>At first, </a:t>
            </a:r>
            <a:r>
              <a:rPr lang="en-US" dirty="0"/>
              <a:t>the </a:t>
            </a:r>
            <a:r>
              <a:rPr lang="en-US" dirty="0" smtClean="0"/>
              <a:t>abiogenic </a:t>
            </a:r>
            <a:r>
              <a:rPr lang="en-US" dirty="0"/>
              <a:t>organic chemical evolution was only lateral and marginal in the general flow of inorganic chemical evolution</a:t>
            </a:r>
            <a:r>
              <a:rPr lang="en-US" dirty="0" smtClean="0"/>
              <a:t>.</a:t>
            </a:r>
          </a:p>
          <a:p>
            <a:pPr marL="342900" lvl="0" indent="-342900" algn="just">
              <a:buFont typeface="Wingdings" panose="05000000000000000000" pitchFamily="2" charset="2"/>
              <a:buChar char="q"/>
            </a:pPr>
            <a:r>
              <a:rPr lang="en-GB" dirty="0" smtClean="0"/>
              <a:t>Then, it </a:t>
            </a:r>
            <a:r>
              <a:rPr lang="en-GB" dirty="0"/>
              <a:t>advanced in a complex co-evolutionary </a:t>
            </a:r>
            <a:r>
              <a:rPr lang="en-GB" dirty="0" smtClean="0"/>
              <a:t>movement to </a:t>
            </a:r>
            <a:r>
              <a:rPr lang="en-GB" dirty="0"/>
              <a:t>a new level of evolution, i.e., to </a:t>
            </a:r>
            <a:r>
              <a:rPr lang="en-GB" dirty="0" smtClean="0"/>
              <a:t>life. </a:t>
            </a:r>
          </a:p>
          <a:p>
            <a:pPr marL="342900" lvl="0" indent="-342900" algn="just">
              <a:buFont typeface="Wingdings" panose="05000000000000000000" pitchFamily="2" charset="2"/>
              <a:buChar char="q"/>
            </a:pPr>
            <a:r>
              <a:rPr lang="en-US" dirty="0" smtClean="0"/>
              <a:t>Abiogenic chemical </a:t>
            </a:r>
            <a:r>
              <a:rPr lang="en-US" dirty="0"/>
              <a:t>evolution </a:t>
            </a:r>
            <a:r>
              <a:rPr lang="en-US" dirty="0" smtClean="0"/>
              <a:t>was involved in</a:t>
            </a:r>
            <a:r>
              <a:rPr lang="en-GB" dirty="0" smtClean="0"/>
              <a:t> </a:t>
            </a:r>
            <a:r>
              <a:rPr lang="en-GB" dirty="0"/>
              <a:t>a whole bundle of evolutionary </a:t>
            </a:r>
            <a:r>
              <a:rPr lang="en-GB" dirty="0" smtClean="0"/>
              <a:t>directions: geological</a:t>
            </a:r>
            <a:r>
              <a:rPr lang="en-GB" dirty="0"/>
              <a:t>, mineralogical, </a:t>
            </a:r>
            <a:r>
              <a:rPr lang="en-GB" dirty="0" smtClean="0"/>
              <a:t>and geochemical. </a:t>
            </a:r>
          </a:p>
          <a:p>
            <a:pPr marL="342900" lvl="0" indent="-342900" algn="just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GB" dirty="0" smtClean="0"/>
              <a:t>In particular, one </a:t>
            </a:r>
            <a:r>
              <a:rPr lang="en-GB" dirty="0"/>
              <a:t>of the most important directions of chemical evolution was the integration of </a:t>
            </a:r>
            <a:r>
              <a:rPr lang="en-GB" dirty="0" err="1"/>
              <a:t>protobionts</a:t>
            </a:r>
            <a:r>
              <a:rPr lang="en-GB" dirty="0"/>
              <a:t> into geochemical processes, </a:t>
            </a:r>
            <a:r>
              <a:rPr lang="en-GB" dirty="0" smtClean="0"/>
              <a:t>such </a:t>
            </a:r>
            <a:r>
              <a:rPr lang="en-GB" dirty="0"/>
              <a:t>as sulphur springs, and the development of the ability to use these processes for one's own benefit</a:t>
            </a:r>
            <a:r>
              <a:rPr lang="en-GB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dirty="0" smtClean="0"/>
              <a:t>As a result, the </a:t>
            </a:r>
            <a:r>
              <a:rPr lang="en-US" dirty="0"/>
              <a:t>abiotic chemical evolution </a:t>
            </a:r>
            <a:r>
              <a:rPr lang="en-US" dirty="0" smtClean="0"/>
              <a:t>gradually gained </a:t>
            </a:r>
            <a:r>
              <a:rPr lang="en-US" dirty="0"/>
              <a:t>momentum.</a:t>
            </a:r>
            <a:endParaRPr lang="ru-RU" dirty="0"/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endParaRPr lang="en-GB" dirty="0"/>
          </a:p>
          <a:p>
            <a:pPr marL="0" lvl="0" indent="0" algn="just">
              <a:buNone/>
            </a:pPr>
            <a:endParaRPr lang="en-GB" dirty="0"/>
          </a:p>
          <a:p>
            <a:pPr marL="0" lvl="0" indent="0" algn="just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315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24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424" y="1575150"/>
            <a:ext cx="2262471" cy="3816900"/>
          </a:xfrm>
        </p:spPr>
        <p:txBody>
          <a:bodyPr/>
          <a:lstStyle/>
          <a:p>
            <a:pPr algn="ctr"/>
            <a:r>
              <a:rPr lang="en-GB" sz="2400" b="1" dirty="0" err="1">
                <a:solidFill>
                  <a:srgbClr val="00B0F0"/>
                </a:solidFill>
                <a:latin typeface="Arial"/>
                <a:ea typeface="Arial"/>
                <a:cs typeface="Arial"/>
              </a:rPr>
              <a:t>Protoviruses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 as a transitional phase of </a:t>
            </a: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/>
            </a:r>
            <a:b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</a:br>
            <a:r>
              <a:rPr lang="en-GB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Big </a:t>
            </a:r>
            <a:r>
              <a:rPr lang="en-GB" sz="2400" b="1" dirty="0">
                <a:solidFill>
                  <a:srgbClr val="00B0F0"/>
                </a:solidFill>
                <a:latin typeface="Arial"/>
                <a:ea typeface="Arial"/>
                <a:cs typeface="Arial"/>
              </a:rPr>
              <a:t>History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641" y="329184"/>
            <a:ext cx="7498080" cy="5918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07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25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424" y="1575150"/>
            <a:ext cx="2360008" cy="38169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Sociochemical</a:t>
            </a:r>
            <a:r>
              <a:rPr lang="en-US" sz="2400" b="1" dirty="0" smtClean="0">
                <a:solidFill>
                  <a:srgbClr val="00B0F0"/>
                </a:solidFill>
                <a:latin typeface="Arial"/>
                <a:ea typeface="Arial"/>
                <a:cs typeface="Arial"/>
              </a:rPr>
              <a:t> evolution</a:t>
            </a:r>
            <a:r>
              <a:rPr lang="ru-RU" sz="2400" b="1" dirty="0">
                <a:solidFill>
                  <a:srgbClr val="0070C0"/>
                </a:solidFill>
                <a:latin typeface="Arial"/>
                <a:ea typeface="Arial"/>
                <a:cs typeface="Arial"/>
              </a:rPr>
              <a:t/>
            </a:r>
            <a:br>
              <a:rPr lang="ru-RU" sz="2400" b="1" dirty="0">
                <a:solidFill>
                  <a:srgbClr val="0070C0"/>
                </a:solidFill>
                <a:latin typeface="Arial"/>
                <a:ea typeface="Arial"/>
                <a:cs typeface="Arial"/>
              </a:rPr>
            </a:br>
            <a:endParaRPr lang="ru-RU" sz="2400" b="1" dirty="0">
              <a:solidFill>
                <a:srgbClr val="0070C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53" y="394527"/>
            <a:ext cx="8371144" cy="567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57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33"/>
          <p:cNvSpPr txBox="1">
            <a:spLocks noGrp="1"/>
          </p:cNvSpPr>
          <p:nvPr>
            <p:ph type="title"/>
          </p:nvPr>
        </p:nvSpPr>
        <p:spPr>
          <a:xfrm>
            <a:off x="3090015" y="864966"/>
            <a:ext cx="5822700" cy="214645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dirty="0"/>
              <a:t>Thank </a:t>
            </a:r>
            <a:r>
              <a:rPr lang="es-ES" sz="4000" dirty="0" smtClean="0"/>
              <a:t>you for your attention!</a:t>
            </a:r>
            <a:endParaRPr sz="4000" dirty="0"/>
          </a:p>
        </p:txBody>
      </p:sp>
      <p:sp>
        <p:nvSpPr>
          <p:cNvPr id="642" name="Google Shape;642;p33"/>
          <p:cNvSpPr txBox="1">
            <a:spLocks noGrp="1"/>
          </p:cNvSpPr>
          <p:nvPr>
            <p:ph type="sldNum" idx="12"/>
          </p:nvPr>
        </p:nvSpPr>
        <p:spPr>
          <a:xfrm>
            <a:off x="9325475" y="638057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26</a:t>
            </a:fld>
            <a:endParaRPr/>
          </a:p>
        </p:txBody>
      </p:sp>
      <p:pic>
        <p:nvPicPr>
          <p:cNvPr id="11" name="Picture 7" descr="Без имени"/>
          <p:cNvPicPr>
            <a:picLocks noChangeAspect="1" noChangeArrowheads="1"/>
          </p:cNvPicPr>
          <p:nvPr/>
        </p:nvPicPr>
        <p:blipFill>
          <a:blip r:embed="rId3">
            <a:lum brigh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896" y="3282950"/>
            <a:ext cx="30480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earth"/>
          <p:cNvPicPr>
            <a:picLocks noChangeAspect="1" noChangeArrowheads="1"/>
          </p:cNvPicPr>
          <p:nvPr/>
        </p:nvPicPr>
        <p:blipFill>
          <a:blip r:embed="rId4">
            <a:lum bright="34000" contrast="-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504" y="2720594"/>
            <a:ext cx="37338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0117_Sherman_Template_SlidesMania">
  <a:themeElements>
    <a:clrScheme name="Office">
      <a:dk1>
        <a:srgbClr val="000000"/>
      </a:dk1>
      <a:lt1>
        <a:srgbClr val="FFFFFF"/>
      </a:lt1>
      <a:dk2>
        <a:srgbClr val="434343"/>
      </a:dk2>
      <a:lt2>
        <a:srgbClr val="666666"/>
      </a:lt2>
      <a:accent1>
        <a:srgbClr val="134F5C"/>
      </a:accent1>
      <a:accent2>
        <a:srgbClr val="999999"/>
      </a:accent2>
      <a:accent3>
        <a:srgbClr val="B7B7B7"/>
      </a:accent3>
      <a:accent4>
        <a:srgbClr val="CCCCCC"/>
      </a:accent4>
      <a:accent5>
        <a:srgbClr val="D9D9D9"/>
      </a:accent5>
      <a:accent6>
        <a:srgbClr val="76A5AF"/>
      </a:accent6>
      <a:hlink>
        <a:srgbClr val="0C0C0C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1629</Words>
  <Application>Microsoft Office PowerPoint</Application>
  <PresentationFormat>Произвольный</PresentationFormat>
  <Paragraphs>154</Paragraphs>
  <Slides>26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0117_Sherman_Template_SlidesMania</vt:lpstr>
      <vt:lpstr>Chemical Evolution  in Big History</vt:lpstr>
      <vt:lpstr>Презентация PowerPoint</vt:lpstr>
      <vt:lpstr>What is chemical evolution?</vt:lpstr>
      <vt:lpstr>Conditions for chemical evolution</vt:lpstr>
      <vt:lpstr>Chemical evolution as a peripheral and parallel line of Big History</vt:lpstr>
      <vt:lpstr>Insufficient research on  chemical evolution in Big History. What are the reasons?</vt:lpstr>
      <vt:lpstr>Chemical evolution. Beginning </vt:lpstr>
      <vt:lpstr>Chemical evolution and exoplanets</vt:lpstr>
      <vt:lpstr>Periodization of chemical evolution</vt:lpstr>
      <vt:lpstr>Periodization of chemical evolution</vt:lpstr>
      <vt:lpstr>Phases of Big History and  Chemical Evolution</vt:lpstr>
      <vt:lpstr>Chemical evolution in co-evolution</vt:lpstr>
      <vt:lpstr>Chemical evolution in co-evolution</vt:lpstr>
      <vt:lpstr>Chemical evolution in the centre of Big History</vt:lpstr>
      <vt:lpstr>Evolutionary hypotheses about the origin of life</vt:lpstr>
      <vt:lpstr>Multilinear chemical evolution and evolutionary breakthrough</vt:lpstr>
      <vt:lpstr>The first pre-living systems  (the so-called protobionts)</vt:lpstr>
      <vt:lpstr>Abiogenic evolution</vt:lpstr>
      <vt:lpstr>Abiogenic evolution and  pre-adaptations</vt:lpstr>
      <vt:lpstr>Abiogenic evolution and  pre-adaptations</vt:lpstr>
      <vt:lpstr>Презентация PowerPoint</vt:lpstr>
      <vt:lpstr>Abiogenic evolution and  the ability to accumulate energy</vt:lpstr>
      <vt:lpstr>Abiotic chemical evolution  in co-evolution</vt:lpstr>
      <vt:lpstr>Protoviruses as a transitional phase of  Big History</vt:lpstr>
      <vt:lpstr>Sociochemical evolution 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Evolution in Big History</dc:title>
  <dc:creator>Еманова Елена</dc:creator>
  <cp:lastModifiedBy>Еманова Елена</cp:lastModifiedBy>
  <cp:revision>80</cp:revision>
  <dcterms:modified xsi:type="dcterms:W3CDTF">2023-07-05T06:14:38Z</dcterms:modified>
</cp:coreProperties>
</file>