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7" r:id="rId9"/>
    <p:sldId id="264" r:id="rId10"/>
    <p:sldId id="265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47"/>
    <a:srgbClr val="00B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80" d="100"/>
          <a:sy n="80" d="100"/>
        </p:scale>
        <p:origin x="-96" y="-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8DCB0B-3A43-483E-B6FE-13B94D29ED1E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16BA5B8E-D4B5-43B8-9577-EE5CBEDA27BF}">
      <dgm:prSet phldrT="[Szöveg]"/>
      <dgm:spPr/>
      <dgm:t>
        <a:bodyPr/>
        <a:lstStyle/>
        <a:p>
          <a:r>
            <a:rPr lang="hu-HU" dirty="0"/>
            <a:t>MC </a:t>
          </a:r>
          <a:r>
            <a:rPr lang="hu-HU" dirty="0" err="1"/>
            <a:t>as</a:t>
          </a:r>
          <a:r>
            <a:rPr lang="hu-HU" dirty="0"/>
            <a:t> </a:t>
          </a:r>
          <a:r>
            <a:rPr lang="hu-HU" dirty="0" err="1"/>
            <a:t>single</a:t>
          </a:r>
          <a:r>
            <a:rPr lang="hu-HU" dirty="0"/>
            <a:t> </a:t>
          </a:r>
          <a:r>
            <a:rPr lang="hu-HU" dirty="0" err="1"/>
            <a:t>individual</a:t>
          </a:r>
          <a:endParaRPr lang="hu-HU" dirty="0"/>
        </a:p>
      </dgm:t>
    </dgm:pt>
    <dgm:pt modelId="{A1F9807A-4E61-4E91-A83E-C978FCFC904D}" type="parTrans" cxnId="{D94DFCEB-9BE2-4409-B362-65EDA31D2379}">
      <dgm:prSet/>
      <dgm:spPr/>
      <dgm:t>
        <a:bodyPr/>
        <a:lstStyle/>
        <a:p>
          <a:endParaRPr lang="hu-HU"/>
        </a:p>
      </dgm:t>
    </dgm:pt>
    <dgm:pt modelId="{E20610AD-D882-4506-ADDC-6023C161A904}" type="sibTrans" cxnId="{D94DFCEB-9BE2-4409-B362-65EDA31D2379}">
      <dgm:prSet/>
      <dgm:spPr/>
      <dgm:t>
        <a:bodyPr/>
        <a:lstStyle/>
        <a:p>
          <a:endParaRPr lang="hu-HU"/>
        </a:p>
      </dgm:t>
    </dgm:pt>
    <dgm:pt modelId="{C362E4BB-432A-46CD-A3F5-7016FE3DC65D}">
      <dgm:prSet phldrT="[Szöveg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hu-HU" sz="2000" b="1" i="1" dirty="0" err="1"/>
            <a:t>Multiplication</a:t>
          </a:r>
          <a:endParaRPr lang="hu-HU" sz="2000" b="1" i="1" dirty="0"/>
        </a:p>
      </dgm:t>
    </dgm:pt>
    <dgm:pt modelId="{07BEBC6D-2ABA-41E3-B2CA-1033DCA2049E}" type="parTrans" cxnId="{822D86BB-3F51-46A6-8753-388BF15E9AE4}">
      <dgm:prSet/>
      <dgm:spPr/>
      <dgm:t>
        <a:bodyPr/>
        <a:lstStyle/>
        <a:p>
          <a:endParaRPr lang="hu-HU"/>
        </a:p>
      </dgm:t>
    </dgm:pt>
    <dgm:pt modelId="{9D23BD92-0A41-48CB-B981-5F89415CB3E7}" type="sibTrans" cxnId="{822D86BB-3F51-46A6-8753-388BF15E9AE4}">
      <dgm:prSet/>
      <dgm:spPr/>
      <dgm:t>
        <a:bodyPr/>
        <a:lstStyle/>
        <a:p>
          <a:endParaRPr lang="hu-HU"/>
        </a:p>
      </dgm:t>
    </dgm:pt>
    <dgm:pt modelId="{51FAFEC9-F4A7-4EC4-8E62-52C8D7861EE9}">
      <dgm:prSet phldrT="[Szöveg]"/>
      <dgm:spPr/>
      <dgm:t>
        <a:bodyPr/>
        <a:lstStyle/>
        <a:p>
          <a:r>
            <a:rPr lang="hu-HU" dirty="0"/>
            <a:t>MC </a:t>
          </a:r>
          <a:r>
            <a:rPr lang="hu-HU" dirty="0" err="1"/>
            <a:t>as</a:t>
          </a:r>
          <a:r>
            <a:rPr lang="hu-HU" dirty="0"/>
            <a:t> </a:t>
          </a:r>
          <a:r>
            <a:rPr lang="hu-HU" dirty="0" err="1"/>
            <a:t>single</a:t>
          </a:r>
          <a:r>
            <a:rPr lang="hu-HU" dirty="0"/>
            <a:t> </a:t>
          </a:r>
          <a:r>
            <a:rPr lang="hu-HU" dirty="0" err="1"/>
            <a:t>individual</a:t>
          </a:r>
          <a:endParaRPr lang="hu-HU" dirty="0"/>
        </a:p>
      </dgm:t>
    </dgm:pt>
    <dgm:pt modelId="{DB2200B9-F7BF-46F4-BD64-A319BFC15112}" type="parTrans" cxnId="{D22EE9D1-6A7E-4231-B74A-54F93143D5D7}">
      <dgm:prSet/>
      <dgm:spPr/>
      <dgm:t>
        <a:bodyPr/>
        <a:lstStyle/>
        <a:p>
          <a:endParaRPr lang="hu-HU"/>
        </a:p>
      </dgm:t>
    </dgm:pt>
    <dgm:pt modelId="{672E6E6E-6B0B-4936-AEB7-6B4D34B1E337}" type="sibTrans" cxnId="{D22EE9D1-6A7E-4231-B74A-54F93143D5D7}">
      <dgm:prSet/>
      <dgm:spPr/>
      <dgm:t>
        <a:bodyPr/>
        <a:lstStyle/>
        <a:p>
          <a:endParaRPr lang="hu-HU"/>
        </a:p>
      </dgm:t>
    </dgm:pt>
    <dgm:pt modelId="{849AC8CA-8E9D-498D-A255-4D23B898660D}">
      <dgm:prSet phldrT="[Szöveg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hu-HU" sz="1600" b="1" dirty="0"/>
            <a:t>INTEGRATION</a:t>
          </a:r>
        </a:p>
      </dgm:t>
    </dgm:pt>
    <dgm:pt modelId="{C2A3CC17-EC91-44A5-88BB-E978B06C57C3}" type="parTrans" cxnId="{26035257-C844-462B-89B9-BA36452C9B4D}">
      <dgm:prSet/>
      <dgm:spPr/>
      <dgm:t>
        <a:bodyPr/>
        <a:lstStyle/>
        <a:p>
          <a:endParaRPr lang="hu-HU"/>
        </a:p>
      </dgm:t>
    </dgm:pt>
    <dgm:pt modelId="{8A4AFD69-DF78-4681-99D2-25A5E5751442}" type="sibTrans" cxnId="{26035257-C844-462B-89B9-BA36452C9B4D}">
      <dgm:prSet/>
      <dgm:spPr/>
      <dgm:t>
        <a:bodyPr/>
        <a:lstStyle/>
        <a:p>
          <a:endParaRPr lang="hu-HU"/>
        </a:p>
      </dgm:t>
    </dgm:pt>
    <dgm:pt modelId="{25E88C34-B01C-49C5-98B9-0702A2BEC545}">
      <dgm:prSet phldrT="[Szöveg]"/>
      <dgm:spPr/>
      <dgm:t>
        <a:bodyPr/>
        <a:lstStyle/>
        <a:p>
          <a:r>
            <a:rPr lang="hu-HU" dirty="0"/>
            <a:t>MC </a:t>
          </a:r>
          <a:r>
            <a:rPr lang="hu-HU" dirty="0" err="1"/>
            <a:t>as</a:t>
          </a:r>
          <a:r>
            <a:rPr lang="hu-HU" dirty="0"/>
            <a:t> </a:t>
          </a:r>
          <a:r>
            <a:rPr lang="hu-HU" dirty="0" err="1"/>
            <a:t>single</a:t>
          </a:r>
          <a:r>
            <a:rPr lang="hu-HU" dirty="0"/>
            <a:t> </a:t>
          </a:r>
          <a:r>
            <a:rPr lang="hu-HU" dirty="0" err="1"/>
            <a:t>individual</a:t>
          </a:r>
          <a:endParaRPr lang="hu-HU" dirty="0"/>
        </a:p>
      </dgm:t>
    </dgm:pt>
    <dgm:pt modelId="{EEF19922-0FB1-4B53-A75A-0E2F6B50DCA0}" type="parTrans" cxnId="{3A05693E-6F67-4BC8-B776-2D15DD8D1D2B}">
      <dgm:prSet/>
      <dgm:spPr/>
      <dgm:t>
        <a:bodyPr/>
        <a:lstStyle/>
        <a:p>
          <a:endParaRPr lang="hu-HU"/>
        </a:p>
      </dgm:t>
    </dgm:pt>
    <dgm:pt modelId="{BA2FBB0F-E20E-4DB3-A6F7-706E733871D4}" type="sibTrans" cxnId="{3A05693E-6F67-4BC8-B776-2D15DD8D1D2B}">
      <dgm:prSet/>
      <dgm:spPr/>
      <dgm:t>
        <a:bodyPr/>
        <a:lstStyle/>
        <a:p>
          <a:endParaRPr lang="hu-HU"/>
        </a:p>
      </dgm:t>
    </dgm:pt>
    <dgm:pt modelId="{11B15F25-23D9-41B9-A1DC-5016126CD047}">
      <dgm:prSet phldrT="[Szöveg]" phldr="1"/>
      <dgm:spPr/>
      <dgm:t>
        <a:bodyPr/>
        <a:lstStyle/>
        <a:p>
          <a:endParaRPr lang="hu-HU" dirty="0"/>
        </a:p>
      </dgm:t>
    </dgm:pt>
    <dgm:pt modelId="{796C0C0D-16AE-4DBD-A6BF-A5BB81B8ED93}" type="parTrans" cxnId="{067391F3-D5AF-492A-8558-E8661A497305}">
      <dgm:prSet/>
      <dgm:spPr/>
      <dgm:t>
        <a:bodyPr/>
        <a:lstStyle/>
        <a:p>
          <a:endParaRPr lang="hu-HU"/>
        </a:p>
      </dgm:t>
    </dgm:pt>
    <dgm:pt modelId="{C8EB0F0C-11ED-488F-8310-82009C13DA61}" type="sibTrans" cxnId="{067391F3-D5AF-492A-8558-E8661A497305}">
      <dgm:prSet/>
      <dgm:spPr/>
      <dgm:t>
        <a:bodyPr/>
        <a:lstStyle/>
        <a:p>
          <a:endParaRPr lang="hu-HU"/>
        </a:p>
      </dgm:t>
    </dgm:pt>
    <dgm:pt modelId="{F6D94948-5948-4DEE-BC89-CCB887C33A24}">
      <dgm:prSet phldrT="[Szöveg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hu-HU" sz="2000" b="1" i="1" dirty="0"/>
            <a:t> </a:t>
          </a:r>
          <a:r>
            <a:rPr lang="hu-HU" sz="2000" b="1" i="1" dirty="0" err="1"/>
            <a:t>Variation</a:t>
          </a:r>
          <a:endParaRPr lang="hu-HU" sz="2000" b="1" i="1" dirty="0"/>
        </a:p>
      </dgm:t>
    </dgm:pt>
    <dgm:pt modelId="{B8F6EB2F-8846-4EF0-93A9-8CA032E2AD7D}" type="parTrans" cxnId="{C6034399-29DD-480C-8E09-FE64165305B7}">
      <dgm:prSet/>
      <dgm:spPr/>
      <dgm:t>
        <a:bodyPr/>
        <a:lstStyle/>
        <a:p>
          <a:endParaRPr lang="hu-HU"/>
        </a:p>
      </dgm:t>
    </dgm:pt>
    <dgm:pt modelId="{77E55A31-0625-4715-910E-8B66955A6C5B}" type="sibTrans" cxnId="{C6034399-29DD-480C-8E09-FE64165305B7}">
      <dgm:prSet/>
      <dgm:spPr/>
      <dgm:t>
        <a:bodyPr/>
        <a:lstStyle/>
        <a:p>
          <a:endParaRPr lang="hu-HU"/>
        </a:p>
      </dgm:t>
    </dgm:pt>
    <dgm:pt modelId="{2E07CBF2-F95B-442F-BDE3-852CC42B12A0}">
      <dgm:prSet phldrT="[Szöveg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hu-HU" sz="1600" b="1" dirty="0"/>
            <a:t>SIZE </a:t>
          </a:r>
        </a:p>
      </dgm:t>
    </dgm:pt>
    <dgm:pt modelId="{6EC193A8-874F-45B3-AB02-B68F74612E6A}" type="parTrans" cxnId="{FBE87651-ACBA-4EF1-B903-42F844647287}">
      <dgm:prSet/>
      <dgm:spPr/>
      <dgm:t>
        <a:bodyPr/>
        <a:lstStyle/>
        <a:p>
          <a:endParaRPr lang="hu-HU"/>
        </a:p>
      </dgm:t>
    </dgm:pt>
    <dgm:pt modelId="{889C8110-12E8-4A84-8196-A66F6B9D8A2A}" type="sibTrans" cxnId="{FBE87651-ACBA-4EF1-B903-42F844647287}">
      <dgm:prSet/>
      <dgm:spPr/>
      <dgm:t>
        <a:bodyPr/>
        <a:lstStyle/>
        <a:p>
          <a:endParaRPr lang="hu-HU"/>
        </a:p>
      </dgm:t>
    </dgm:pt>
    <dgm:pt modelId="{B183FE1F-2580-4A88-9EAC-F19F057B7970}">
      <dgm:prSet phldrT="[Szöveg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hu-HU" sz="1600" b="1" dirty="0"/>
            <a:t>COMPLEXITY</a:t>
          </a:r>
        </a:p>
      </dgm:t>
    </dgm:pt>
    <dgm:pt modelId="{CA5D1645-50DE-4F96-BF95-B820DE49BFC8}" type="parTrans" cxnId="{481183D7-FA6E-42DC-A7BE-81A252FE5838}">
      <dgm:prSet/>
      <dgm:spPr/>
      <dgm:t>
        <a:bodyPr/>
        <a:lstStyle/>
        <a:p>
          <a:endParaRPr lang="hu-HU"/>
        </a:p>
      </dgm:t>
    </dgm:pt>
    <dgm:pt modelId="{CEF559E5-7B76-474D-B597-8A51AE8D1EEC}" type="sibTrans" cxnId="{481183D7-FA6E-42DC-A7BE-81A252FE5838}">
      <dgm:prSet/>
      <dgm:spPr/>
      <dgm:t>
        <a:bodyPr/>
        <a:lstStyle/>
        <a:p>
          <a:endParaRPr lang="hu-HU"/>
        </a:p>
      </dgm:t>
    </dgm:pt>
    <dgm:pt modelId="{6A8BA2AF-FF89-4317-AE9D-332DC65480FF}" type="pres">
      <dgm:prSet presAssocID="{688DCB0B-3A43-483E-B6FE-13B94D29ED1E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CFE4395-E962-4D6F-BDBF-EB31D9EFD0F2}" type="pres">
      <dgm:prSet presAssocID="{16BA5B8E-D4B5-43B8-9577-EE5CBEDA27BF}" presName="composite" presStyleCnt="0"/>
      <dgm:spPr/>
    </dgm:pt>
    <dgm:pt modelId="{806FF20D-6DBB-46BD-B700-4D5B6F947137}" type="pres">
      <dgm:prSet presAssocID="{16BA5B8E-D4B5-43B8-9577-EE5CBEDA27BF}" presName="bentUpArrow1" presStyleLbl="alignImgPlace1" presStyleIdx="0" presStyleCnt="2"/>
      <dgm:spPr/>
    </dgm:pt>
    <dgm:pt modelId="{E6D39A40-E3D8-4DBA-B856-D319FA71BE83}" type="pres">
      <dgm:prSet presAssocID="{16BA5B8E-D4B5-43B8-9577-EE5CBEDA27BF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E9DDA1-1B2E-429F-9AA4-4BC6247C3D96}" type="pres">
      <dgm:prSet presAssocID="{16BA5B8E-D4B5-43B8-9577-EE5CBEDA27BF}" presName="ChildText" presStyleLbl="revTx" presStyleIdx="0" presStyleCnt="3" custScaleX="240243" custLinFactNeighborX="86213" custLinFactNeighborY="-40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CE896E-51AD-4BF2-AE29-8516E6489584}" type="pres">
      <dgm:prSet presAssocID="{E20610AD-D882-4506-ADDC-6023C161A904}" presName="sibTrans" presStyleCnt="0"/>
      <dgm:spPr/>
    </dgm:pt>
    <dgm:pt modelId="{F9A19BCD-D10C-43EE-B8ED-278FEE56DF2A}" type="pres">
      <dgm:prSet presAssocID="{51FAFEC9-F4A7-4EC4-8E62-52C8D7861EE9}" presName="composite" presStyleCnt="0"/>
      <dgm:spPr/>
    </dgm:pt>
    <dgm:pt modelId="{97977872-9434-42E0-8B09-492EF8AF2E81}" type="pres">
      <dgm:prSet presAssocID="{51FAFEC9-F4A7-4EC4-8E62-52C8D7861EE9}" presName="bentUpArrow1" presStyleLbl="alignImgPlace1" presStyleIdx="1" presStyleCnt="2"/>
      <dgm:spPr/>
    </dgm:pt>
    <dgm:pt modelId="{5CFCB2F6-B319-4D38-8F6A-9E46224674A5}" type="pres">
      <dgm:prSet presAssocID="{51FAFEC9-F4A7-4EC4-8E62-52C8D7861EE9}" presName="ParentText" presStyleLbl="node1" presStyleIdx="1" presStyleCnt="3" custLinFactNeighborX="-25725" custLinFactNeighborY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A2973-272D-41CD-BC2A-B5DC6D8F2936}" type="pres">
      <dgm:prSet presAssocID="{51FAFEC9-F4A7-4EC4-8E62-52C8D7861EE9}" presName="ChildText" presStyleLbl="revTx" presStyleIdx="1" presStyleCnt="3" custScaleX="232278" custLinFactNeighborX="34234" custLinFactNeighborY="-139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DC6321-C6F5-41FD-B5DC-176339A8FD90}" type="pres">
      <dgm:prSet presAssocID="{672E6E6E-6B0B-4936-AEB7-6B4D34B1E337}" presName="sibTrans" presStyleCnt="0"/>
      <dgm:spPr/>
    </dgm:pt>
    <dgm:pt modelId="{1AA1A43C-4C7A-4F09-B639-080871881383}" type="pres">
      <dgm:prSet presAssocID="{25E88C34-B01C-49C5-98B9-0702A2BEC545}" presName="composite" presStyleCnt="0"/>
      <dgm:spPr/>
    </dgm:pt>
    <dgm:pt modelId="{33EBE529-BA1C-4DD1-8440-5DEB46A0AFB9}" type="pres">
      <dgm:prSet presAssocID="{25E88C34-B01C-49C5-98B9-0702A2BEC545}" presName="ParentText" presStyleLbl="node1" presStyleIdx="2" presStyleCnt="3" custLinFactNeighborX="-28272" custLinFactNeighborY="-864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B2B955-72AF-4776-9A92-C48C0FC0ABE2}" type="pres">
      <dgm:prSet presAssocID="{25E88C34-B01C-49C5-98B9-0702A2BEC545}" presName="FinalChildText" presStyleLbl="revTx" presStyleIdx="2" presStyleCnt="3" custScaleX="5100" custScaleY="497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B9C20A-440B-47F4-8E00-C367F40A48E7}" type="presOf" srcId="{849AC8CA-8E9D-498D-A255-4D23B898660D}" destId="{14AA2973-272D-41CD-BC2A-B5DC6D8F2936}" srcOrd="0" destOrd="0" presId="urn:microsoft.com/office/officeart/2005/8/layout/StepDownProcess"/>
    <dgm:cxn modelId="{481183D7-FA6E-42DC-A7BE-81A252FE5838}" srcId="{51FAFEC9-F4A7-4EC4-8E62-52C8D7861EE9}" destId="{B183FE1F-2580-4A88-9EAC-F19F057B7970}" srcOrd="2" destOrd="0" parTransId="{CA5D1645-50DE-4F96-BF95-B820DE49BFC8}" sibTransId="{CEF559E5-7B76-474D-B597-8A51AE8D1EEC}"/>
    <dgm:cxn modelId="{822D86BB-3F51-46A6-8753-388BF15E9AE4}" srcId="{16BA5B8E-D4B5-43B8-9577-EE5CBEDA27BF}" destId="{C362E4BB-432A-46CD-A3F5-7016FE3DC65D}" srcOrd="0" destOrd="0" parTransId="{07BEBC6D-2ABA-41E3-B2CA-1033DCA2049E}" sibTransId="{9D23BD92-0A41-48CB-B981-5F89415CB3E7}"/>
    <dgm:cxn modelId="{7D6AF323-4C5B-4010-9A1F-D8BAD2D72000}" type="presOf" srcId="{B183FE1F-2580-4A88-9EAC-F19F057B7970}" destId="{14AA2973-272D-41CD-BC2A-B5DC6D8F2936}" srcOrd="0" destOrd="2" presId="urn:microsoft.com/office/officeart/2005/8/layout/StepDownProcess"/>
    <dgm:cxn modelId="{A0EDE61B-0130-470E-B892-CF73CFFC966C}" type="presOf" srcId="{2E07CBF2-F95B-442F-BDE3-852CC42B12A0}" destId="{14AA2973-272D-41CD-BC2A-B5DC6D8F2936}" srcOrd="0" destOrd="1" presId="urn:microsoft.com/office/officeart/2005/8/layout/StepDownProcess"/>
    <dgm:cxn modelId="{3A05693E-6F67-4BC8-B776-2D15DD8D1D2B}" srcId="{688DCB0B-3A43-483E-B6FE-13B94D29ED1E}" destId="{25E88C34-B01C-49C5-98B9-0702A2BEC545}" srcOrd="2" destOrd="0" parTransId="{EEF19922-0FB1-4B53-A75A-0E2F6B50DCA0}" sibTransId="{BA2FBB0F-E20E-4DB3-A6F7-706E733871D4}"/>
    <dgm:cxn modelId="{D22EE9D1-6A7E-4231-B74A-54F93143D5D7}" srcId="{688DCB0B-3A43-483E-B6FE-13B94D29ED1E}" destId="{51FAFEC9-F4A7-4EC4-8E62-52C8D7861EE9}" srcOrd="1" destOrd="0" parTransId="{DB2200B9-F7BF-46F4-BD64-A319BFC15112}" sibTransId="{672E6E6E-6B0B-4936-AEB7-6B4D34B1E337}"/>
    <dgm:cxn modelId="{FBE87651-ACBA-4EF1-B903-42F844647287}" srcId="{51FAFEC9-F4A7-4EC4-8E62-52C8D7861EE9}" destId="{2E07CBF2-F95B-442F-BDE3-852CC42B12A0}" srcOrd="1" destOrd="0" parTransId="{6EC193A8-874F-45B3-AB02-B68F74612E6A}" sibTransId="{889C8110-12E8-4A84-8196-A66F6B9D8A2A}"/>
    <dgm:cxn modelId="{AD6A4902-20D7-4892-85F4-1C2664FF4683}" type="presOf" srcId="{11B15F25-23D9-41B9-A1DC-5016126CD047}" destId="{F9B2B955-72AF-4776-9A92-C48C0FC0ABE2}" srcOrd="0" destOrd="0" presId="urn:microsoft.com/office/officeart/2005/8/layout/StepDownProcess"/>
    <dgm:cxn modelId="{BEC17C9A-7147-4E8B-8695-D8215EEAAB28}" type="presOf" srcId="{C362E4BB-432A-46CD-A3F5-7016FE3DC65D}" destId="{EBE9DDA1-1B2E-429F-9AA4-4BC6247C3D96}" srcOrd="0" destOrd="0" presId="urn:microsoft.com/office/officeart/2005/8/layout/StepDownProcess"/>
    <dgm:cxn modelId="{26035257-C844-462B-89B9-BA36452C9B4D}" srcId="{51FAFEC9-F4A7-4EC4-8E62-52C8D7861EE9}" destId="{849AC8CA-8E9D-498D-A255-4D23B898660D}" srcOrd="0" destOrd="0" parTransId="{C2A3CC17-EC91-44A5-88BB-E978B06C57C3}" sibTransId="{8A4AFD69-DF78-4681-99D2-25A5E5751442}"/>
    <dgm:cxn modelId="{79CBA522-DC3E-4B63-9792-A1EA8FB2F7C2}" type="presOf" srcId="{51FAFEC9-F4A7-4EC4-8E62-52C8D7861EE9}" destId="{5CFCB2F6-B319-4D38-8F6A-9E46224674A5}" srcOrd="0" destOrd="0" presId="urn:microsoft.com/office/officeart/2005/8/layout/StepDownProcess"/>
    <dgm:cxn modelId="{067391F3-D5AF-492A-8558-E8661A497305}" srcId="{25E88C34-B01C-49C5-98B9-0702A2BEC545}" destId="{11B15F25-23D9-41B9-A1DC-5016126CD047}" srcOrd="0" destOrd="0" parTransId="{796C0C0D-16AE-4DBD-A6BF-A5BB81B8ED93}" sibTransId="{C8EB0F0C-11ED-488F-8310-82009C13DA61}"/>
    <dgm:cxn modelId="{668A0B5C-2855-4BA7-8077-2742EA49BBB2}" type="presOf" srcId="{688DCB0B-3A43-483E-B6FE-13B94D29ED1E}" destId="{6A8BA2AF-FF89-4317-AE9D-332DC65480FF}" srcOrd="0" destOrd="0" presId="urn:microsoft.com/office/officeart/2005/8/layout/StepDownProcess"/>
    <dgm:cxn modelId="{9920C4B0-1800-4ECD-8BD8-12950C6C3115}" type="presOf" srcId="{25E88C34-B01C-49C5-98B9-0702A2BEC545}" destId="{33EBE529-BA1C-4DD1-8440-5DEB46A0AFB9}" srcOrd="0" destOrd="0" presId="urn:microsoft.com/office/officeart/2005/8/layout/StepDownProcess"/>
    <dgm:cxn modelId="{D94DFCEB-9BE2-4409-B362-65EDA31D2379}" srcId="{688DCB0B-3A43-483E-B6FE-13B94D29ED1E}" destId="{16BA5B8E-D4B5-43B8-9577-EE5CBEDA27BF}" srcOrd="0" destOrd="0" parTransId="{A1F9807A-4E61-4E91-A83E-C978FCFC904D}" sibTransId="{E20610AD-D882-4506-ADDC-6023C161A904}"/>
    <dgm:cxn modelId="{D1ED9645-DEE9-4C84-8FC4-B299A6B28B76}" type="presOf" srcId="{F6D94948-5948-4DEE-BC89-CCB887C33A24}" destId="{EBE9DDA1-1B2E-429F-9AA4-4BC6247C3D96}" srcOrd="0" destOrd="1" presId="urn:microsoft.com/office/officeart/2005/8/layout/StepDownProcess"/>
    <dgm:cxn modelId="{C6034399-29DD-480C-8E09-FE64165305B7}" srcId="{16BA5B8E-D4B5-43B8-9577-EE5CBEDA27BF}" destId="{F6D94948-5948-4DEE-BC89-CCB887C33A24}" srcOrd="1" destOrd="0" parTransId="{B8F6EB2F-8846-4EF0-93A9-8CA032E2AD7D}" sibTransId="{77E55A31-0625-4715-910E-8B66955A6C5B}"/>
    <dgm:cxn modelId="{ABBA01EE-05C4-421A-A3DD-BB84CF2A7061}" type="presOf" srcId="{16BA5B8E-D4B5-43B8-9577-EE5CBEDA27BF}" destId="{E6D39A40-E3D8-4DBA-B856-D319FA71BE83}" srcOrd="0" destOrd="0" presId="urn:microsoft.com/office/officeart/2005/8/layout/StepDownProcess"/>
    <dgm:cxn modelId="{C9785083-B9AF-4116-945C-EF5FFE66FBCF}" type="presParOf" srcId="{6A8BA2AF-FF89-4317-AE9D-332DC65480FF}" destId="{CCFE4395-E962-4D6F-BDBF-EB31D9EFD0F2}" srcOrd="0" destOrd="0" presId="urn:microsoft.com/office/officeart/2005/8/layout/StepDownProcess"/>
    <dgm:cxn modelId="{0090A3E4-84C9-4A24-9F99-AC02CB0771E4}" type="presParOf" srcId="{CCFE4395-E962-4D6F-BDBF-EB31D9EFD0F2}" destId="{806FF20D-6DBB-46BD-B700-4D5B6F947137}" srcOrd="0" destOrd="0" presId="urn:microsoft.com/office/officeart/2005/8/layout/StepDownProcess"/>
    <dgm:cxn modelId="{E283AFA3-614C-4428-9251-FA3A64FEE669}" type="presParOf" srcId="{CCFE4395-E962-4D6F-BDBF-EB31D9EFD0F2}" destId="{E6D39A40-E3D8-4DBA-B856-D319FA71BE83}" srcOrd="1" destOrd="0" presId="urn:microsoft.com/office/officeart/2005/8/layout/StepDownProcess"/>
    <dgm:cxn modelId="{22911AE5-7D62-4021-B63B-6349CD6453DF}" type="presParOf" srcId="{CCFE4395-E962-4D6F-BDBF-EB31D9EFD0F2}" destId="{EBE9DDA1-1B2E-429F-9AA4-4BC6247C3D96}" srcOrd="2" destOrd="0" presId="urn:microsoft.com/office/officeart/2005/8/layout/StepDownProcess"/>
    <dgm:cxn modelId="{C12A2CF4-0362-4B27-94CA-F6B988E92471}" type="presParOf" srcId="{6A8BA2AF-FF89-4317-AE9D-332DC65480FF}" destId="{26CE896E-51AD-4BF2-AE29-8516E6489584}" srcOrd="1" destOrd="0" presId="urn:microsoft.com/office/officeart/2005/8/layout/StepDownProcess"/>
    <dgm:cxn modelId="{C36C857B-BFFB-4130-B164-91FB56B76A90}" type="presParOf" srcId="{6A8BA2AF-FF89-4317-AE9D-332DC65480FF}" destId="{F9A19BCD-D10C-43EE-B8ED-278FEE56DF2A}" srcOrd="2" destOrd="0" presId="urn:microsoft.com/office/officeart/2005/8/layout/StepDownProcess"/>
    <dgm:cxn modelId="{2515F05C-C6ED-409B-B691-F6EDBA7675A8}" type="presParOf" srcId="{F9A19BCD-D10C-43EE-B8ED-278FEE56DF2A}" destId="{97977872-9434-42E0-8B09-492EF8AF2E81}" srcOrd="0" destOrd="0" presId="urn:microsoft.com/office/officeart/2005/8/layout/StepDownProcess"/>
    <dgm:cxn modelId="{21F1E196-BE8E-411E-AD60-039C8FDE5212}" type="presParOf" srcId="{F9A19BCD-D10C-43EE-B8ED-278FEE56DF2A}" destId="{5CFCB2F6-B319-4D38-8F6A-9E46224674A5}" srcOrd="1" destOrd="0" presId="urn:microsoft.com/office/officeart/2005/8/layout/StepDownProcess"/>
    <dgm:cxn modelId="{E5AB92E7-264A-4FBF-92A6-D570E1D1C41B}" type="presParOf" srcId="{F9A19BCD-D10C-43EE-B8ED-278FEE56DF2A}" destId="{14AA2973-272D-41CD-BC2A-B5DC6D8F2936}" srcOrd="2" destOrd="0" presId="urn:microsoft.com/office/officeart/2005/8/layout/StepDownProcess"/>
    <dgm:cxn modelId="{7FCB385B-C8A8-4AF1-BEB6-5090E9AB20D5}" type="presParOf" srcId="{6A8BA2AF-FF89-4317-AE9D-332DC65480FF}" destId="{47DC6321-C6F5-41FD-B5DC-176339A8FD90}" srcOrd="3" destOrd="0" presId="urn:microsoft.com/office/officeart/2005/8/layout/StepDownProcess"/>
    <dgm:cxn modelId="{5C3EA227-177C-49D9-A206-62929643264D}" type="presParOf" srcId="{6A8BA2AF-FF89-4317-AE9D-332DC65480FF}" destId="{1AA1A43C-4C7A-4F09-B639-080871881383}" srcOrd="4" destOrd="0" presId="urn:microsoft.com/office/officeart/2005/8/layout/StepDownProcess"/>
    <dgm:cxn modelId="{0887317F-4E17-4103-A93B-06D24FA213DC}" type="presParOf" srcId="{1AA1A43C-4C7A-4F09-B639-080871881383}" destId="{33EBE529-BA1C-4DD1-8440-5DEB46A0AFB9}" srcOrd="0" destOrd="0" presId="urn:microsoft.com/office/officeart/2005/8/layout/StepDownProcess"/>
    <dgm:cxn modelId="{C905C688-BC3A-41B7-BB56-960C1B99F74D}" type="presParOf" srcId="{1AA1A43C-4C7A-4F09-B639-080871881383}" destId="{F9B2B955-72AF-4776-9A92-C48C0FC0ABE2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6FF20D-6DBB-46BD-B700-4D5B6F947137}">
      <dsp:nvSpPr>
        <dsp:cNvPr id="0" name=""/>
        <dsp:cNvSpPr/>
      </dsp:nvSpPr>
      <dsp:spPr>
        <a:xfrm rot="5400000">
          <a:off x="189972" y="1196565"/>
          <a:ext cx="711528" cy="81004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39A40-E3D8-4DBA-B856-D319FA71BE83}">
      <dsp:nvSpPr>
        <dsp:cNvPr id="0" name=""/>
        <dsp:cNvSpPr/>
      </dsp:nvSpPr>
      <dsp:spPr>
        <a:xfrm>
          <a:off x="1460" y="407821"/>
          <a:ext cx="1197795" cy="83841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/>
            <a:t>MC </a:t>
          </a:r>
          <a:r>
            <a:rPr lang="hu-HU" sz="1500" kern="1200" dirty="0" err="1"/>
            <a:t>as</a:t>
          </a:r>
          <a:r>
            <a:rPr lang="hu-HU" sz="1500" kern="1200" dirty="0"/>
            <a:t> </a:t>
          </a:r>
          <a:r>
            <a:rPr lang="hu-HU" sz="1500" kern="1200" dirty="0" err="1"/>
            <a:t>single</a:t>
          </a:r>
          <a:r>
            <a:rPr lang="hu-HU" sz="1500" kern="1200" dirty="0"/>
            <a:t> </a:t>
          </a:r>
          <a:r>
            <a:rPr lang="hu-HU" sz="1500" kern="1200" dirty="0" err="1"/>
            <a:t>individual</a:t>
          </a:r>
          <a:endParaRPr lang="hu-HU" sz="1500" kern="1200" dirty="0"/>
        </a:p>
      </dsp:txBody>
      <dsp:txXfrm>
        <a:off x="42396" y="448757"/>
        <a:ext cx="1115923" cy="756545"/>
      </dsp:txXfrm>
    </dsp:sp>
    <dsp:sp modelId="{EBE9DDA1-1B2E-429F-9AA4-4BC6247C3D96}">
      <dsp:nvSpPr>
        <dsp:cNvPr id="0" name=""/>
        <dsp:cNvSpPr/>
      </dsp:nvSpPr>
      <dsp:spPr>
        <a:xfrm>
          <a:off x="1339438" y="460597"/>
          <a:ext cx="2092905" cy="67764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000" b="1" i="1" kern="1200" dirty="0" err="1"/>
            <a:t>Multiplication</a:t>
          </a:r>
          <a:endParaRPr lang="hu-H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000" b="1" i="1" kern="1200" dirty="0"/>
            <a:t> </a:t>
          </a:r>
          <a:r>
            <a:rPr lang="hu-HU" sz="2000" b="1" i="1" kern="1200" dirty="0" err="1"/>
            <a:t>Variation</a:t>
          </a:r>
          <a:endParaRPr lang="hu-HU" sz="2000" b="1" i="1" kern="1200" dirty="0"/>
        </a:p>
      </dsp:txBody>
      <dsp:txXfrm>
        <a:off x="1339438" y="460597"/>
        <a:ext cx="2092905" cy="677646"/>
      </dsp:txXfrm>
    </dsp:sp>
    <dsp:sp modelId="{97977872-9434-42E0-8B09-492EF8AF2E81}">
      <dsp:nvSpPr>
        <dsp:cNvPr id="0" name=""/>
        <dsp:cNvSpPr/>
      </dsp:nvSpPr>
      <dsp:spPr>
        <a:xfrm rot="5400000">
          <a:off x="1476290" y="2138385"/>
          <a:ext cx="711528" cy="81004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FCB2F6-B319-4D38-8F6A-9E46224674A5}">
      <dsp:nvSpPr>
        <dsp:cNvPr id="0" name=""/>
        <dsp:cNvSpPr/>
      </dsp:nvSpPr>
      <dsp:spPr>
        <a:xfrm>
          <a:off x="979645" y="1349641"/>
          <a:ext cx="1197795" cy="83841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/>
            <a:t>MC </a:t>
          </a:r>
          <a:r>
            <a:rPr lang="hu-HU" sz="1500" kern="1200" dirty="0" err="1"/>
            <a:t>as</a:t>
          </a:r>
          <a:r>
            <a:rPr lang="hu-HU" sz="1500" kern="1200" dirty="0"/>
            <a:t> </a:t>
          </a:r>
          <a:r>
            <a:rPr lang="hu-HU" sz="1500" kern="1200" dirty="0" err="1"/>
            <a:t>single</a:t>
          </a:r>
          <a:r>
            <a:rPr lang="hu-HU" sz="1500" kern="1200" dirty="0"/>
            <a:t> </a:t>
          </a:r>
          <a:r>
            <a:rPr lang="hu-HU" sz="1500" kern="1200" dirty="0" err="1"/>
            <a:t>individual</a:t>
          </a:r>
          <a:endParaRPr lang="hu-HU" sz="1500" kern="1200" dirty="0"/>
        </a:p>
      </dsp:txBody>
      <dsp:txXfrm>
        <a:off x="1020581" y="1390577"/>
        <a:ext cx="1115923" cy="756545"/>
      </dsp:txXfrm>
    </dsp:sp>
    <dsp:sp modelId="{14AA2973-272D-41CD-BC2A-B5DC6D8F2936}">
      <dsp:nvSpPr>
        <dsp:cNvPr id="0" name=""/>
        <dsp:cNvSpPr/>
      </dsp:nvSpPr>
      <dsp:spPr>
        <a:xfrm>
          <a:off x="2207629" y="1334740"/>
          <a:ext cx="2023517" cy="67764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600" b="1" kern="1200" dirty="0"/>
            <a:t>INTEGRATION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600" b="1" kern="1200" dirty="0"/>
            <a:t>SIZE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600" b="1" kern="1200" dirty="0"/>
            <a:t>COMPLEXITY</a:t>
          </a:r>
        </a:p>
      </dsp:txBody>
      <dsp:txXfrm>
        <a:off x="2207629" y="1334740"/>
        <a:ext cx="2023517" cy="677646"/>
      </dsp:txXfrm>
    </dsp:sp>
    <dsp:sp modelId="{33EBE529-BA1C-4DD1-8440-5DEB46A0AFB9}">
      <dsp:nvSpPr>
        <dsp:cNvPr id="0" name=""/>
        <dsp:cNvSpPr/>
      </dsp:nvSpPr>
      <dsp:spPr>
        <a:xfrm>
          <a:off x="2235455" y="2218954"/>
          <a:ext cx="1197795" cy="83841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/>
            <a:t>MC </a:t>
          </a:r>
          <a:r>
            <a:rPr lang="hu-HU" sz="1500" kern="1200" dirty="0" err="1"/>
            <a:t>as</a:t>
          </a:r>
          <a:r>
            <a:rPr lang="hu-HU" sz="1500" kern="1200" dirty="0"/>
            <a:t> </a:t>
          </a:r>
          <a:r>
            <a:rPr lang="hu-HU" sz="1500" kern="1200" dirty="0" err="1"/>
            <a:t>single</a:t>
          </a:r>
          <a:r>
            <a:rPr lang="hu-HU" sz="1500" kern="1200" dirty="0"/>
            <a:t> </a:t>
          </a:r>
          <a:r>
            <a:rPr lang="hu-HU" sz="1500" kern="1200" dirty="0" err="1"/>
            <a:t>individual</a:t>
          </a:r>
          <a:endParaRPr lang="hu-HU" sz="1500" kern="1200" dirty="0"/>
        </a:p>
      </dsp:txBody>
      <dsp:txXfrm>
        <a:off x="2276391" y="2259890"/>
        <a:ext cx="1115923" cy="756545"/>
      </dsp:txXfrm>
    </dsp:sp>
    <dsp:sp modelId="{F9B2B955-72AF-4776-9A92-C48C0FC0ABE2}">
      <dsp:nvSpPr>
        <dsp:cNvPr id="0" name=""/>
        <dsp:cNvSpPr/>
      </dsp:nvSpPr>
      <dsp:spPr>
        <a:xfrm>
          <a:off x="4185257" y="2541516"/>
          <a:ext cx="44429" cy="337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u-HU" sz="400" kern="1200" dirty="0"/>
        </a:p>
      </dsp:txBody>
      <dsp:txXfrm>
        <a:off x="4185257" y="2541516"/>
        <a:ext cx="44429" cy="337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A97E28DA-D15F-8141-AFCE-6D00A2421A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xmlns="" id="{4F79E11E-4DCE-6542-815B-EB28B5567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DEC9C91F-3AF4-C647-AED0-BAA247498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6FD47E38-CFA5-1B4E-B467-99EF22B9A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C95DD840-8B1A-2E49-91F0-0E26E0481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1473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06A36F91-C713-E748-B77B-C70572A08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AC18438E-EA08-5849-9703-B2BAD932D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F7AC5B98-F905-4E42-A20D-65531A302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12D7CD23-BA03-C147-9DBA-0121510A9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AF62E163-68E6-DB47-ADA4-FA1A13BF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892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CFA3E89B-C596-7444-B1F6-60DC7AED7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BE643977-2586-274C-A1DE-C5884A738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298F504B-CA1D-4042-9ABA-09ABFAE5D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4D7372E7-2595-FD46-9936-C09712827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77E7434D-23E2-274E-BA17-6BDCCB63C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059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99FF596A-030A-2F42-9501-C69108FA2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84C7900A-BD8E-2446-8F27-6522C9A11B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xmlns="" id="{B8972E57-A82E-B442-A745-24930E7AA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B3FFC1CD-26CE-204D-A5F9-59867B581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12AE9DD0-6943-CC47-BFA7-821E9D7F3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DACB4C84-620A-0744-AC91-16C489F6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396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A20375A-54EA-5A49-A475-81F3E2949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E62BF0D8-2926-EB42-909E-7FB107A2C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xmlns="" id="{F71171EE-691A-6A4F-8FD5-BC00BF999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xmlns="" id="{36DDCB8B-FE54-1F47-A104-02783C629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xmlns="" id="{BCB2D688-5761-B449-8D8B-97563393E9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xmlns="" id="{3977CF38-0019-F343-AFAF-60B427138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xmlns="" id="{30D15101-3EF5-DC46-8AF2-EFD13120B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xmlns="" id="{5106197E-B8E8-AC44-9861-14D0F4CF2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003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E2A16C6-5A7C-6349-899F-A54943D6D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xmlns="" id="{E05BD032-29CE-6643-8D9B-AFC0F979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xmlns="" id="{2B7C5B4E-EC71-8E4C-B595-3D2120F1E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xmlns="" id="{1F871076-2370-DD41-B2B1-AF000B978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4267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xmlns="" id="{30CD1B77-F547-BE49-AED5-8F9AD9004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xmlns="" id="{58C4971C-422D-6E4A-A32F-B9991AA8B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xmlns="" id="{63AE4722-C5D6-E54C-99BB-3DC775FC6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7738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CEE7F134-92E4-D149-8F63-E5BF28370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9C85A8C6-A385-7142-B5A9-984FB7CA3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xmlns="" id="{C9A74EB6-0A10-F549-A420-F6549B634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DF6CFB4E-4B2C-B848-AAF8-970DFEE93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CF2E5CA1-2252-D34B-98D8-897DA377A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DE0B6887-F5A1-594F-BF46-80E47F8BF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1614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884377C-37D7-054A-A949-639BC8725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xmlns="" id="{A4850D01-2F4B-7D48-AE92-3ED3E0FC38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xmlns="" id="{C22E4069-0534-7D4B-90B8-0220B0D10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6CE9EA50-4655-6D41-8BD6-4EC1291BD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CD6A893C-9FAE-654C-B3FB-DF1615B96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4192B01E-A040-D74A-A083-69375106F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145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3BE0EDF-767C-2A4F-A812-147B34883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xmlns="" id="{BF152045-AF67-2843-B617-AB7C9FDBE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5AE16A83-DA2E-CC40-8ECE-6BAC38369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57792DB8-076C-7F46-9F8D-7242A84A6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75DEC897-F889-E14F-AEAC-3C83B1B91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8527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xmlns="" id="{D447686E-B686-2042-8EB3-369A847488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xmlns="" id="{07EB134E-EF11-CA40-8F00-58798B564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4D8926A9-8E2A-C64A-BDF7-77410B168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34566C24-2F0E-EB41-AE9A-78D7DD8B2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98A3F1EE-55BA-AC4F-AB96-EE9B0ED3E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4876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xmlns="" id="{75636ADB-9916-AA4E-9C74-54ACA7404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95A5EFFD-2B33-6149-900C-E97084F03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D9FFC6D4-DB19-024D-91B3-1190C3C73F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A9138-C53A-8B4C-8EB7-2A00800223E7}" type="datetimeFigureOut">
              <a:rPr lang="hu-HU" smtClean="0"/>
              <a:t>2023.10.31.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32A2D50C-E3B7-0B45-9083-67EB45E0E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050F0667-49DA-DC43-A10A-B0E5B4CBC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E1D54-AFA8-524C-8E80-D55C759D6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556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mailto:Laszlo.karvalics@iask.h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3943A819-CD9E-3D44-999D-BDC526C8F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1987" y="1122363"/>
            <a:ext cx="8937524" cy="2479675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FIVE CONTROL STRUCTURES OF SOCIAL HISTORY – </a:t>
            </a:r>
            <a:r>
              <a:rPr lang="hu-HU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</a:t>
            </a:r>
            <a:r>
              <a:rPr lang="en-US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 EVOLUTIONARY TYPOLOGY</a:t>
            </a:r>
            <a:endParaRPr lang="hu-HU" sz="4000" b="1" dirty="0">
              <a:solidFill>
                <a:schemeClr val="bg1"/>
              </a:solidFill>
              <a:latin typeface="Proxima Nova" panose="02000506030000020004" pitchFamily="2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xmlns="" id="{8719B020-1CF4-8B4A-8336-B8D88277BB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685" y="5013973"/>
            <a:ext cx="6390063" cy="1655762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rgbClr val="00B0DB"/>
                </a:solidFill>
                <a:latin typeface="Proxima Nova Semibold" panose="02000506030000020004" pitchFamily="2" charset="0"/>
              </a:rPr>
              <a:t>László Z. Karvalics</a:t>
            </a:r>
          </a:p>
          <a:p>
            <a:r>
              <a:rPr lang="hu-HU" b="1" dirty="0" err="1">
                <a:solidFill>
                  <a:srgbClr val="00B0DB"/>
                </a:solidFill>
                <a:latin typeface="Proxima Nova Semibold" panose="02000506030000020004" pitchFamily="2" charset="0"/>
              </a:rPr>
              <a:t>Senior</a:t>
            </a:r>
            <a:r>
              <a:rPr lang="hu-HU" b="1" dirty="0">
                <a:solidFill>
                  <a:srgbClr val="00B0DB"/>
                </a:solidFill>
                <a:latin typeface="Proxima Nova Semibold" panose="02000506030000020004" pitchFamily="2" charset="0"/>
              </a:rPr>
              <a:t> </a:t>
            </a:r>
            <a:r>
              <a:rPr lang="hu-HU" b="1" dirty="0" err="1">
                <a:solidFill>
                  <a:srgbClr val="00B0DB"/>
                </a:solidFill>
                <a:latin typeface="Proxima Nova Semibold" panose="02000506030000020004" pitchFamily="2" charset="0"/>
              </a:rPr>
              <a:t>research</a:t>
            </a:r>
            <a:r>
              <a:rPr lang="hu-HU" b="1" dirty="0">
                <a:solidFill>
                  <a:srgbClr val="00B0DB"/>
                </a:solidFill>
                <a:latin typeface="Proxima Nova Semibold" panose="02000506030000020004" pitchFamily="2" charset="0"/>
              </a:rPr>
              <a:t> </a:t>
            </a:r>
            <a:r>
              <a:rPr lang="hu-HU" b="1" dirty="0" err="1">
                <a:solidFill>
                  <a:srgbClr val="00B0DB"/>
                </a:solidFill>
                <a:latin typeface="Proxima Nova Semibold" panose="02000506030000020004" pitchFamily="2" charset="0"/>
              </a:rPr>
              <a:t>fellow</a:t>
            </a:r>
            <a:endParaRPr lang="hu-HU" b="1" dirty="0">
              <a:solidFill>
                <a:srgbClr val="00B0DB"/>
              </a:solidFill>
              <a:latin typeface="Proxima Nova Semibold" panose="02000506030000020004" pitchFamily="2" charset="0"/>
            </a:endParaRPr>
          </a:p>
          <a:p>
            <a:r>
              <a:rPr lang="hu-HU" b="1" dirty="0">
                <a:solidFill>
                  <a:srgbClr val="00B0DB"/>
                </a:solidFill>
                <a:latin typeface="Proxima Nova Semibold" panose="02000506030000020004" pitchFamily="2" charset="0"/>
              </a:rPr>
              <a:t>Institute of Advanced </a:t>
            </a:r>
            <a:r>
              <a:rPr lang="hu-HU" b="1" dirty="0" err="1">
                <a:solidFill>
                  <a:srgbClr val="00B0DB"/>
                </a:solidFill>
                <a:latin typeface="Proxima Nova Semibold" panose="02000506030000020004" pitchFamily="2" charset="0"/>
              </a:rPr>
              <a:t>Studies</a:t>
            </a:r>
            <a:r>
              <a:rPr lang="hu-HU" b="1" dirty="0">
                <a:solidFill>
                  <a:srgbClr val="00B0DB"/>
                </a:solidFill>
                <a:latin typeface="Proxima Nova Semibold" panose="02000506030000020004" pitchFamily="2" charset="0"/>
              </a:rPr>
              <a:t>, Kőszeg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2097762A-B4E9-4A4A-9073-E69C4C732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85" y="394743"/>
            <a:ext cx="1835493" cy="635545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xmlns="" id="{5FCF6F41-EC29-224D-A86F-9328E9EA6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2432" y="4361934"/>
            <a:ext cx="3339568" cy="331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4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2FF9B2F1-BB0C-BD4F-B5DB-6885D79EC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61" y="214491"/>
            <a:ext cx="8681884" cy="111226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hu-HU" sz="4000" b="1" dirty="0">
                <a:solidFill>
                  <a:srgbClr val="002A47"/>
                </a:solidFill>
              </a:rPr>
              <a:t>James </a:t>
            </a:r>
            <a:r>
              <a:rPr lang="hu-HU" sz="4000" b="1" dirty="0" err="1">
                <a:solidFill>
                  <a:srgbClr val="002A47"/>
                </a:solidFill>
              </a:rPr>
              <a:t>Beniger</a:t>
            </a:r>
            <a:r>
              <a:rPr lang="hu-HU" sz="4000" b="1" dirty="0">
                <a:solidFill>
                  <a:srgbClr val="002A47"/>
                </a:solidFill>
              </a:rPr>
              <a:t> and </a:t>
            </a:r>
            <a:r>
              <a:rPr lang="hu-HU" sz="4000" b="1" dirty="0" err="1">
                <a:solidFill>
                  <a:srgbClr val="002A47"/>
                </a:solidFill>
              </a:rPr>
              <a:t>his</a:t>
            </a:r>
            <a:r>
              <a:rPr lang="hu-HU" sz="4000" b="1" dirty="0">
                <a:solidFill>
                  <a:srgbClr val="002A47"/>
                </a:solidFill>
              </a:rPr>
              <a:t/>
            </a:r>
            <a:br>
              <a:rPr lang="hu-HU" sz="4000" b="1" dirty="0">
                <a:solidFill>
                  <a:srgbClr val="002A47"/>
                </a:solidFill>
              </a:rPr>
            </a:br>
            <a:r>
              <a:rPr lang="hu-HU" sz="4000" b="1" dirty="0" err="1">
                <a:solidFill>
                  <a:srgbClr val="002A47"/>
                </a:solidFill>
              </a:rPr>
              <a:t>Control</a:t>
            </a:r>
            <a:r>
              <a:rPr lang="hu-HU" sz="4000" b="1" dirty="0">
                <a:solidFill>
                  <a:srgbClr val="002A47"/>
                </a:solidFill>
              </a:rPr>
              <a:t> </a:t>
            </a:r>
            <a:r>
              <a:rPr lang="hu-HU" sz="4000" b="1" dirty="0" err="1">
                <a:solidFill>
                  <a:srgbClr val="002A47"/>
                </a:solidFill>
              </a:rPr>
              <a:t>Revolution</a:t>
            </a:r>
            <a:r>
              <a:rPr lang="hu-HU" sz="4000" b="1" dirty="0">
                <a:solidFill>
                  <a:srgbClr val="002A47"/>
                </a:solidFill>
              </a:rPr>
              <a:t> (1986)</a:t>
            </a:r>
            <a:endParaRPr lang="hu-HU" sz="4000" dirty="0">
              <a:solidFill>
                <a:srgbClr val="002A47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249F8ACD-81B5-F54E-9CAB-E3E0C2860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3812" y="692042"/>
            <a:ext cx="1939988" cy="671727"/>
          </a:xfrm>
          <a:prstGeom prst="rect">
            <a:avLst/>
          </a:prstGeom>
        </p:spPr>
      </p:pic>
      <p:pic>
        <p:nvPicPr>
          <p:cNvPr id="5" name="Kép 4" descr="A képen szöveg, könyv, poszter, Grafikus tervezés látható&#10;&#10;Automatikusan generált leírás">
            <a:extLst>
              <a:ext uri="{FF2B5EF4-FFF2-40B4-BE49-F238E27FC236}">
                <a16:creationId xmlns:a16="http://schemas.microsoft.com/office/drawing/2014/main" xmlns="" id="{C2739415-A09C-4696-5CDA-F42FDAD78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1982" y="1494503"/>
            <a:ext cx="3489547" cy="5255342"/>
          </a:xfrm>
          <a:prstGeom prst="rect">
            <a:avLst/>
          </a:prstGeom>
        </p:spPr>
      </p:pic>
      <p:pic>
        <p:nvPicPr>
          <p:cNvPr id="7" name="Kép 6" descr="A képen Emberi arc, személy, Nyugdíjas állampolgár, ránc látható&#10;&#10;Automatikusan generált leírás">
            <a:extLst>
              <a:ext uri="{FF2B5EF4-FFF2-40B4-BE49-F238E27FC236}">
                <a16:creationId xmlns:a16="http://schemas.microsoft.com/office/drawing/2014/main" xmlns="" id="{855354E2-8777-44EE-8F96-BB7C3EB90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24" y="1817739"/>
            <a:ext cx="2190750" cy="2857500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xmlns="" id="{04CC9EAA-383D-4758-699F-A103A7C07A61}"/>
              </a:ext>
            </a:extLst>
          </p:cNvPr>
          <p:cNvSpPr txBox="1"/>
          <p:nvPr/>
        </p:nvSpPr>
        <p:spPr>
          <a:xfrm>
            <a:off x="604630" y="4817806"/>
            <a:ext cx="1774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James R. </a:t>
            </a:r>
            <a:r>
              <a:rPr lang="hu-HU" dirty="0" err="1"/>
              <a:t>Beniger</a:t>
            </a:r>
            <a:r>
              <a:rPr lang="hu-HU" dirty="0"/>
              <a:t> 1946 -2010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xmlns="" id="{CE9D200B-E471-260D-2D05-1B3CF0BDB829}"/>
              </a:ext>
            </a:extLst>
          </p:cNvPr>
          <p:cNvSpPr txBox="1"/>
          <p:nvPr/>
        </p:nvSpPr>
        <p:spPr>
          <a:xfrm>
            <a:off x="2801675" y="1469320"/>
            <a:ext cx="5268041" cy="52014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err="1"/>
              <a:t>Information</a:t>
            </a:r>
            <a:r>
              <a:rPr lang="hu-HU" sz="3200" b="1" dirty="0"/>
              <a:t> </a:t>
            </a:r>
            <a:r>
              <a:rPr lang="hu-HU" sz="3200" b="1" dirty="0" err="1"/>
              <a:t>society</a:t>
            </a:r>
            <a:r>
              <a:rPr lang="hu-HU" sz="3200" b="1" dirty="0"/>
              <a:t> is a </a:t>
            </a:r>
            <a:r>
              <a:rPr lang="hu-HU" sz="3200" b="1" dirty="0" err="1"/>
              <a:t>result</a:t>
            </a:r>
            <a:r>
              <a:rPr lang="hu-HU" sz="3200" b="1" dirty="0"/>
              <a:t> of a 19th </a:t>
            </a:r>
            <a:r>
              <a:rPr lang="hu-HU" sz="3200" b="1" dirty="0" err="1"/>
              <a:t>century</a:t>
            </a:r>
            <a:r>
              <a:rPr lang="hu-HU" sz="3200" b="1" dirty="0"/>
              <a:t> </a:t>
            </a:r>
            <a:r>
              <a:rPr lang="hu-HU" sz="3200" b="1" dirty="0" err="1"/>
              <a:t>control</a:t>
            </a:r>
            <a:r>
              <a:rPr lang="hu-HU" sz="3200" b="1" dirty="0"/>
              <a:t> </a:t>
            </a:r>
            <a:r>
              <a:rPr lang="hu-HU" sz="3200" b="1" dirty="0" err="1"/>
              <a:t>revolution</a:t>
            </a:r>
            <a:r>
              <a:rPr lang="hu-HU" sz="3200" b="1" dirty="0"/>
              <a:t>.</a:t>
            </a:r>
          </a:p>
          <a:p>
            <a:endParaRPr lang="hu-HU" sz="1200" dirty="0"/>
          </a:p>
          <a:p>
            <a:r>
              <a:rPr lang="hu-HU" sz="2800" dirty="0"/>
              <a:t>„</a:t>
            </a:r>
            <a:r>
              <a:rPr lang="hu-HU" sz="2800" i="1" dirty="0"/>
              <a:t>A</a:t>
            </a:r>
            <a:r>
              <a:rPr lang="en-US" sz="2800" i="1" dirty="0"/>
              <a:t> complex of rapid changes in the technological</a:t>
            </a:r>
            <a:r>
              <a:rPr lang="hu-HU" sz="2800" i="1" dirty="0"/>
              <a:t> </a:t>
            </a:r>
            <a:r>
              <a:rPr lang="en-US" sz="2800" i="1" dirty="0"/>
              <a:t>and economic arrangements by which information is collected, stored,</a:t>
            </a:r>
            <a:r>
              <a:rPr lang="hu-HU" sz="2800" i="1" dirty="0"/>
              <a:t> </a:t>
            </a:r>
            <a:r>
              <a:rPr lang="en-US" sz="2800" i="1" dirty="0"/>
              <a:t>processed, and communicated, and through which formal or programmed decisions might effect societal </a:t>
            </a:r>
            <a:r>
              <a:rPr lang="en-US" sz="2800" i="1" dirty="0" err="1"/>
              <a:t>contro</a:t>
            </a:r>
            <a:r>
              <a:rPr lang="hu-HU" sz="2800" i="1" dirty="0"/>
              <a:t>l”</a:t>
            </a:r>
          </a:p>
        </p:txBody>
      </p:sp>
    </p:spTree>
    <p:extLst>
      <p:ext uri="{BB962C8B-B14F-4D97-AF65-F5344CB8AC3E}">
        <p14:creationId xmlns:p14="http://schemas.microsoft.com/office/powerpoint/2010/main" val="4181708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4A726EB-2BEC-4456-31E0-6DB770CC2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56" y="365126"/>
            <a:ext cx="10712244" cy="755752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hu-HU" b="1" dirty="0" err="1">
                <a:solidFill>
                  <a:schemeClr val="bg1"/>
                </a:solidFill>
              </a:rPr>
              <a:t>Causal</a:t>
            </a:r>
            <a:r>
              <a:rPr lang="hu-HU" b="1" dirty="0">
                <a:solidFill>
                  <a:schemeClr val="bg1"/>
                </a:solidFill>
              </a:rPr>
              <a:t> </a:t>
            </a:r>
            <a:r>
              <a:rPr lang="hu-HU" b="1" dirty="0" err="1">
                <a:solidFill>
                  <a:schemeClr val="bg1"/>
                </a:solidFill>
              </a:rPr>
              <a:t>Derivation</a:t>
            </a:r>
            <a:r>
              <a:rPr lang="hu-HU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C12B8E7A-FD61-E59C-0A6F-D52D44F03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54" y="1540490"/>
            <a:ext cx="10636045" cy="5086452"/>
          </a:xfrm>
        </p:spPr>
        <p:txBody>
          <a:bodyPr/>
          <a:lstStyle/>
          <a:p>
            <a:r>
              <a:rPr lang="hu-HU" dirty="0" err="1"/>
              <a:t>Disruptive</a:t>
            </a:r>
            <a:r>
              <a:rPr lang="hu-HU" dirty="0"/>
              <a:t> </a:t>
            </a:r>
            <a:r>
              <a:rPr lang="hu-HU" dirty="0" err="1"/>
              <a:t>changes</a:t>
            </a:r>
            <a:r>
              <a:rPr lang="hu-HU" dirty="0"/>
              <a:t> in </a:t>
            </a:r>
            <a:r>
              <a:rPr lang="hu-HU" dirty="0" err="1"/>
              <a:t>mass</a:t>
            </a:r>
            <a:r>
              <a:rPr lang="hu-HU" dirty="0"/>
              <a:t> </a:t>
            </a:r>
            <a:r>
              <a:rPr lang="hu-HU" dirty="0" err="1"/>
              <a:t>production</a:t>
            </a:r>
            <a:r>
              <a:rPr lang="hu-HU" dirty="0"/>
              <a:t>/</a:t>
            </a:r>
            <a:r>
              <a:rPr lang="en-US" dirty="0"/>
              <a:t>manufacturing</a:t>
            </a:r>
            <a:r>
              <a:rPr lang="hu-HU" dirty="0"/>
              <a:t> and </a:t>
            </a:r>
            <a:r>
              <a:rPr lang="hu-HU" dirty="0" err="1"/>
              <a:t>distribution</a:t>
            </a:r>
            <a:r>
              <a:rPr lang="hu-HU" dirty="0"/>
              <a:t>/</a:t>
            </a:r>
            <a:r>
              <a:rPr lang="en-US" dirty="0"/>
              <a:t>transportation</a:t>
            </a:r>
            <a:r>
              <a:rPr lang="hu-HU" dirty="0"/>
              <a:t> </a:t>
            </a:r>
            <a:r>
              <a:rPr lang="en-US" dirty="0"/>
              <a:t>generated by the industrial revolution 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r>
              <a:rPr lang="hu-HU" b="1" dirty="0" err="1"/>
              <a:t>Control</a:t>
            </a:r>
            <a:r>
              <a:rPr lang="hu-HU" b="1" dirty="0"/>
              <a:t> </a:t>
            </a:r>
            <a:r>
              <a:rPr lang="hu-HU" b="1" dirty="0" err="1"/>
              <a:t>crisis</a:t>
            </a:r>
            <a:endParaRPr lang="hu-HU" b="1" dirty="0"/>
          </a:p>
          <a:p>
            <a:endParaRPr lang="hu-HU" dirty="0"/>
          </a:p>
          <a:p>
            <a:r>
              <a:rPr lang="hu-HU" dirty="0" err="1"/>
              <a:t>Using</a:t>
            </a:r>
            <a:r>
              <a:rPr lang="hu-HU" dirty="0"/>
              <a:t> </a:t>
            </a:r>
            <a:r>
              <a:rPr lang="hu-HU" dirty="0" err="1"/>
              <a:t>information</a:t>
            </a:r>
            <a:r>
              <a:rPr lang="hu-HU" dirty="0"/>
              <a:t> </a:t>
            </a:r>
            <a:r>
              <a:rPr lang="hu-HU" dirty="0" err="1"/>
              <a:t>technology</a:t>
            </a:r>
            <a:r>
              <a:rPr lang="hu-HU" dirty="0"/>
              <a:t> and </a:t>
            </a:r>
            <a:r>
              <a:rPr lang="hu-HU" dirty="0" err="1"/>
              <a:t>capacitive</a:t>
            </a:r>
            <a:r>
              <a:rPr lang="hu-HU" dirty="0"/>
              <a:t> modern </a:t>
            </a:r>
            <a:r>
              <a:rPr lang="hu-HU" dirty="0" err="1"/>
              <a:t>institutions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re-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equilibrium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r>
              <a:rPr lang="hu-HU" dirty="0"/>
              <a:t>a </a:t>
            </a:r>
            <a:r>
              <a:rPr lang="hu-HU" b="1" dirty="0" err="1"/>
              <a:t>Control</a:t>
            </a:r>
            <a:r>
              <a:rPr lang="hu-HU" b="1" dirty="0"/>
              <a:t> </a:t>
            </a:r>
            <a:r>
              <a:rPr lang="hu-HU" b="1" dirty="0" err="1"/>
              <a:t>revolution</a:t>
            </a:r>
            <a:r>
              <a:rPr lang="hu-HU" b="1" dirty="0"/>
              <a:t> </a:t>
            </a:r>
            <a:r>
              <a:rPr lang="hu-HU" dirty="0"/>
              <a:t>is </a:t>
            </a:r>
            <a:r>
              <a:rPr lang="hu-HU" dirty="0" err="1"/>
              <a:t>taking</a:t>
            </a:r>
            <a:r>
              <a:rPr lang="hu-HU" dirty="0"/>
              <a:t> </a:t>
            </a:r>
            <a:r>
              <a:rPr lang="hu-HU" dirty="0" err="1"/>
              <a:t>place</a:t>
            </a:r>
            <a:r>
              <a:rPr lang="hu-HU" dirty="0"/>
              <a:t> –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revolution</a:t>
            </a:r>
            <a:r>
              <a:rPr lang="hu-HU" dirty="0"/>
              <a:t> of </a:t>
            </a:r>
            <a:r>
              <a:rPr lang="hu-HU" b="1" dirty="0" err="1"/>
              <a:t>bureaucratic</a:t>
            </a:r>
            <a:r>
              <a:rPr lang="hu-HU" b="1" dirty="0"/>
              <a:t> </a:t>
            </a:r>
            <a:r>
              <a:rPr lang="hu-HU" b="1" dirty="0" err="1"/>
              <a:t>control</a:t>
            </a:r>
            <a:r>
              <a:rPr lang="hu-HU" b="1" dirty="0"/>
              <a:t> </a:t>
            </a:r>
          </a:p>
        </p:txBody>
      </p:sp>
      <p:sp>
        <p:nvSpPr>
          <p:cNvPr id="4" name="Nyíl: lefelé mutató 3">
            <a:extLst>
              <a:ext uri="{FF2B5EF4-FFF2-40B4-BE49-F238E27FC236}">
                <a16:creationId xmlns:a16="http://schemas.microsoft.com/office/drawing/2014/main" xmlns="" id="{FB2080A5-8C7C-A0FB-6548-25C5FA3F17C5}"/>
              </a:ext>
            </a:extLst>
          </p:cNvPr>
          <p:cNvSpPr/>
          <p:nvPr/>
        </p:nvSpPr>
        <p:spPr>
          <a:xfrm>
            <a:off x="2025445" y="2444980"/>
            <a:ext cx="484632" cy="60714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Nyíl: lefelé mutató 4">
            <a:extLst>
              <a:ext uri="{FF2B5EF4-FFF2-40B4-BE49-F238E27FC236}">
                <a16:creationId xmlns:a16="http://schemas.microsoft.com/office/drawing/2014/main" xmlns="" id="{02A6080C-2235-90FF-907B-99C786E39109}"/>
              </a:ext>
            </a:extLst>
          </p:cNvPr>
          <p:cNvSpPr/>
          <p:nvPr/>
        </p:nvSpPr>
        <p:spPr>
          <a:xfrm>
            <a:off x="3030547" y="3202857"/>
            <a:ext cx="484632" cy="71038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Nyíl: lefelé mutató 5">
            <a:extLst>
              <a:ext uri="{FF2B5EF4-FFF2-40B4-BE49-F238E27FC236}">
                <a16:creationId xmlns:a16="http://schemas.microsoft.com/office/drawing/2014/main" xmlns="" id="{43B5B106-EA95-924A-83FC-29F044CB81BF}"/>
              </a:ext>
            </a:extLst>
          </p:cNvPr>
          <p:cNvSpPr/>
          <p:nvPr/>
        </p:nvSpPr>
        <p:spPr>
          <a:xfrm>
            <a:off x="4374076" y="4503173"/>
            <a:ext cx="484632" cy="81433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420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ECAC6A8-B240-36A2-F6A1-F66C4811A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2398"/>
          </a:xfrm>
        </p:spPr>
        <p:txBody>
          <a:bodyPr/>
          <a:lstStyle/>
          <a:p>
            <a:pPr algn="ctr"/>
            <a:r>
              <a:rPr lang="hu-HU" b="1" dirty="0" err="1"/>
              <a:t>Beniger</a:t>
            </a:r>
            <a:r>
              <a:rPr lang="hu-HU" b="1" dirty="0"/>
              <a:t> </a:t>
            </a:r>
            <a:r>
              <a:rPr lang="hu-HU" b="1" dirty="0" err="1"/>
              <a:t>as</a:t>
            </a:r>
            <a:r>
              <a:rPr lang="hu-HU" b="1" dirty="0"/>
              <a:t> </a:t>
            </a:r>
            <a:r>
              <a:rPr lang="hu-HU" b="1" dirty="0" err="1"/>
              <a:t>proto</a:t>
            </a:r>
            <a:r>
              <a:rPr lang="hu-HU" b="1" dirty="0"/>
              <a:t>-Big </a:t>
            </a:r>
            <a:r>
              <a:rPr lang="hu-HU" b="1" dirty="0" err="1"/>
              <a:t>Historian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9AB72F4-1226-BCEB-469A-48066290F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err="1"/>
              <a:t>Control</a:t>
            </a:r>
            <a:r>
              <a:rPr lang="hu-HU" dirty="0"/>
              <a:t> </a:t>
            </a:r>
            <a:r>
              <a:rPr lang="hu-HU" dirty="0" err="1"/>
              <a:t>defined</a:t>
            </a:r>
            <a:r>
              <a:rPr lang="hu-HU" dirty="0"/>
              <a:t> </a:t>
            </a:r>
            <a:r>
              <a:rPr lang="hu-HU" dirty="0" err="1"/>
              <a:t>as</a:t>
            </a:r>
            <a:r>
              <a:rPr lang="hu-HU" dirty="0"/>
              <a:t> </a:t>
            </a:r>
            <a:r>
              <a:rPr lang="hu-HU" i="1" dirty="0"/>
              <a:t>„</a:t>
            </a:r>
            <a:r>
              <a:rPr lang="hu-HU" i="1" dirty="0" err="1"/>
              <a:t>purposive</a:t>
            </a:r>
            <a:r>
              <a:rPr lang="hu-HU" i="1" dirty="0"/>
              <a:t> </a:t>
            </a:r>
            <a:r>
              <a:rPr lang="hu-HU" i="1" dirty="0" err="1"/>
              <a:t>influence</a:t>
            </a:r>
            <a:r>
              <a:rPr lang="hu-HU" i="1" dirty="0"/>
              <a:t> </a:t>
            </a:r>
            <a:r>
              <a:rPr lang="hu-HU" i="1" dirty="0" err="1"/>
              <a:t>toward</a:t>
            </a:r>
            <a:r>
              <a:rPr lang="hu-HU" i="1" dirty="0"/>
              <a:t> a </a:t>
            </a:r>
            <a:r>
              <a:rPr lang="hu-HU" i="1" dirty="0" err="1"/>
              <a:t>predetermined</a:t>
            </a:r>
            <a:r>
              <a:rPr lang="hu-HU" i="1" dirty="0"/>
              <a:t> </a:t>
            </a:r>
            <a:r>
              <a:rPr lang="hu-HU" i="1" dirty="0" err="1"/>
              <a:t>goal</a:t>
            </a:r>
            <a:r>
              <a:rPr lang="hu-HU" i="1" dirty="0"/>
              <a:t>” </a:t>
            </a:r>
            <a:r>
              <a:rPr lang="hu-HU" dirty="0"/>
              <a:t>(a </a:t>
            </a:r>
            <a:r>
              <a:rPr lang="hu-HU" dirty="0" err="1"/>
              <a:t>kinda</a:t>
            </a:r>
            <a:r>
              <a:rPr lang="hu-HU" dirty="0"/>
              <a:t>’ </a:t>
            </a:r>
            <a:r>
              <a:rPr lang="hu-HU" b="1" dirty="0" err="1"/>
              <a:t>programming</a:t>
            </a:r>
            <a:r>
              <a:rPr lang="hu-HU" dirty="0"/>
              <a:t>)</a:t>
            </a:r>
          </a:p>
          <a:p>
            <a:r>
              <a:rPr lang="hu-HU" dirty="0"/>
              <a:t>(</a:t>
            </a:r>
            <a:r>
              <a:rPr lang="hu-HU" dirty="0" err="1"/>
              <a:t>Thermodynamics</a:t>
            </a:r>
            <a:r>
              <a:rPr lang="hu-HU" dirty="0"/>
              <a:t> </a:t>
            </a:r>
            <a:r>
              <a:rPr lang="hu-HU" dirty="0" err="1"/>
              <a:t>explains</a:t>
            </a:r>
            <a:r>
              <a:rPr lang="hu-HU" dirty="0"/>
              <a:t>, </a:t>
            </a:r>
            <a:r>
              <a:rPr lang="hu-HU" dirty="0" err="1"/>
              <a:t>why</a:t>
            </a:r>
            <a:r>
              <a:rPr lang="hu-HU" dirty="0"/>
              <a:t>) </a:t>
            </a:r>
            <a:r>
              <a:rPr lang="hu-HU" dirty="0" err="1"/>
              <a:t>such</a:t>
            </a:r>
            <a:r>
              <a:rPr lang="hu-HU" dirty="0"/>
              <a:t> </a:t>
            </a:r>
            <a:r>
              <a:rPr lang="hu-HU" b="1" dirty="0" err="1"/>
              <a:t>control</a:t>
            </a:r>
            <a:r>
              <a:rPr lang="hu-HU" b="1" dirty="0"/>
              <a:t> is </a:t>
            </a:r>
            <a:r>
              <a:rPr lang="hu-HU" b="1" dirty="0" err="1"/>
              <a:t>essential</a:t>
            </a:r>
            <a:r>
              <a:rPr lang="hu-HU" b="1" dirty="0"/>
              <a:t> </a:t>
            </a:r>
            <a:r>
              <a:rPr lang="hu-HU" b="1" dirty="0" err="1"/>
              <a:t>to</a:t>
            </a:r>
            <a:r>
              <a:rPr lang="hu-HU" b="1" dirty="0"/>
              <a:t> life </a:t>
            </a:r>
            <a:r>
              <a:rPr lang="hu-HU" b="1" dirty="0" err="1"/>
              <a:t>itself</a:t>
            </a:r>
            <a:endParaRPr lang="hu-HU" b="1" dirty="0"/>
          </a:p>
          <a:p>
            <a:pPr marL="0" indent="0">
              <a:buNone/>
            </a:pPr>
            <a:r>
              <a:rPr lang="hu-HU" i="1" dirty="0"/>
              <a:t>(„</a:t>
            </a:r>
            <a:r>
              <a:rPr lang="en-US" i="1" dirty="0"/>
              <a:t>Life itself implies control,</a:t>
            </a:r>
            <a:r>
              <a:rPr lang="hu-HU" i="1" dirty="0"/>
              <a:t> </a:t>
            </a:r>
            <a:r>
              <a:rPr lang="en-US" i="1" dirty="0"/>
              <a:t>after all, in individual cells and organisms no less than in national</a:t>
            </a:r>
            <a:r>
              <a:rPr lang="hu-HU" i="1" dirty="0"/>
              <a:t> </a:t>
            </a:r>
            <a:r>
              <a:rPr lang="en-US" i="1" dirty="0"/>
              <a:t>economies or any other purposive system</a:t>
            </a:r>
            <a:r>
              <a:rPr lang="hu-HU" dirty="0"/>
              <a:t>”)</a:t>
            </a:r>
          </a:p>
          <a:p>
            <a:r>
              <a:rPr lang="hu-HU" b="1" dirty="0"/>
              <a:t>The </a:t>
            </a:r>
            <a:r>
              <a:rPr lang="hu-HU" b="1" dirty="0" err="1"/>
              <a:t>model</a:t>
            </a:r>
            <a:r>
              <a:rPr lang="hu-HU" b="1" dirty="0"/>
              <a:t> is </a:t>
            </a:r>
            <a:r>
              <a:rPr lang="hu-HU" b="1" dirty="0" err="1"/>
              <a:t>universal</a:t>
            </a:r>
            <a:r>
              <a:rPr lang="hu-HU" b="1" dirty="0"/>
              <a:t>, and </a:t>
            </a:r>
            <a:r>
              <a:rPr lang="hu-HU" b="1" dirty="0" err="1"/>
              <a:t>valid</a:t>
            </a:r>
            <a:r>
              <a:rPr lang="hu-HU" b="1" dirty="0"/>
              <a:t>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prokaryota</a:t>
            </a:r>
            <a:r>
              <a:rPr lang="hu-HU" dirty="0"/>
              <a:t> - </a:t>
            </a:r>
            <a:r>
              <a:rPr lang="hu-HU" dirty="0" err="1"/>
              <a:t>eukaryota</a:t>
            </a:r>
            <a:r>
              <a:rPr lang="hu-HU" dirty="0"/>
              <a:t> </a:t>
            </a:r>
            <a:r>
              <a:rPr lang="hu-HU" dirty="0" err="1"/>
              <a:t>transition</a:t>
            </a:r>
            <a:endParaRPr lang="hu-HU" dirty="0"/>
          </a:p>
          <a:p>
            <a:r>
              <a:rPr lang="hu-HU" b="1" dirty="0" err="1"/>
              <a:t>Control</a:t>
            </a:r>
            <a:r>
              <a:rPr lang="hu-HU" b="1" dirty="0"/>
              <a:t> </a:t>
            </a:r>
            <a:r>
              <a:rPr lang="hu-HU" b="1" dirty="0" err="1"/>
              <a:t>needs</a:t>
            </a:r>
            <a:r>
              <a:rPr lang="hu-HU" b="1" dirty="0"/>
              <a:t> </a:t>
            </a:r>
            <a:r>
              <a:rPr lang="hu-HU" b="1" dirty="0" err="1"/>
              <a:t>information</a:t>
            </a:r>
            <a:r>
              <a:rPr lang="hu-HU" b="1" dirty="0"/>
              <a:t> </a:t>
            </a:r>
            <a:r>
              <a:rPr lang="hu-HU" b="1" dirty="0" err="1"/>
              <a:t>processing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history</a:t>
            </a:r>
            <a:r>
              <a:rPr lang="hu-HU" dirty="0"/>
              <a:t> of </a:t>
            </a:r>
            <a:r>
              <a:rPr lang="hu-HU" dirty="0" err="1"/>
              <a:t>control</a:t>
            </a:r>
            <a:r>
              <a:rPr lang="hu-HU" dirty="0"/>
              <a:t> </a:t>
            </a:r>
            <a:r>
              <a:rPr lang="hu-HU" dirty="0" err="1"/>
              <a:t>crises</a:t>
            </a:r>
            <a:r>
              <a:rPr lang="hu-HU" dirty="0"/>
              <a:t>/</a:t>
            </a:r>
            <a:r>
              <a:rPr lang="hu-HU" dirty="0" err="1"/>
              <a:t>control</a:t>
            </a:r>
            <a:r>
              <a:rPr lang="hu-HU" dirty="0"/>
              <a:t> </a:t>
            </a:r>
            <a:r>
              <a:rPr lang="hu-HU" dirty="0" err="1"/>
              <a:t>revolution</a:t>
            </a:r>
            <a:r>
              <a:rPr lang="hu-HU" dirty="0"/>
              <a:t> </a:t>
            </a:r>
            <a:r>
              <a:rPr lang="hu-HU" dirty="0" err="1"/>
              <a:t>shifts</a:t>
            </a:r>
            <a:r>
              <a:rPr lang="hu-HU" dirty="0"/>
              <a:t> is </a:t>
            </a:r>
            <a:r>
              <a:rPr lang="hu-HU" dirty="0" err="1"/>
              <a:t>equal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history</a:t>
            </a:r>
            <a:r>
              <a:rPr lang="hu-HU" dirty="0"/>
              <a:t> of </a:t>
            </a:r>
            <a:r>
              <a:rPr lang="hu-HU" dirty="0" err="1"/>
              <a:t>growing</a:t>
            </a:r>
            <a:r>
              <a:rPr lang="hu-HU" dirty="0"/>
              <a:t> </a:t>
            </a:r>
            <a:r>
              <a:rPr lang="hu-HU" dirty="0" err="1"/>
              <a:t>complexity</a:t>
            </a:r>
            <a:r>
              <a:rPr lang="hu-HU" dirty="0"/>
              <a:t> and </a:t>
            </a:r>
            <a:r>
              <a:rPr lang="hu-HU" dirty="0" err="1"/>
              <a:t>energy</a:t>
            </a:r>
            <a:r>
              <a:rPr lang="hu-HU" dirty="0"/>
              <a:t> </a:t>
            </a:r>
            <a:r>
              <a:rPr lang="hu-HU" dirty="0" err="1"/>
              <a:t>needs</a:t>
            </a:r>
            <a:r>
              <a:rPr lang="hu-HU" dirty="0"/>
              <a:t> of </a:t>
            </a:r>
            <a:r>
              <a:rPr lang="hu-HU" dirty="0" err="1"/>
              <a:t>specialized</a:t>
            </a:r>
            <a:r>
              <a:rPr lang="hu-HU" dirty="0"/>
              <a:t> </a:t>
            </a:r>
            <a:r>
              <a:rPr lang="hu-HU" dirty="0" err="1"/>
              <a:t>information</a:t>
            </a:r>
            <a:r>
              <a:rPr lang="hu-HU" dirty="0"/>
              <a:t> </a:t>
            </a:r>
            <a:r>
              <a:rPr lang="hu-HU" dirty="0" err="1"/>
              <a:t>processing</a:t>
            </a:r>
            <a:r>
              <a:rPr lang="hu-HU" dirty="0"/>
              <a:t> </a:t>
            </a:r>
            <a:r>
              <a:rPr lang="hu-HU" dirty="0" err="1"/>
              <a:t>units</a:t>
            </a:r>
            <a:r>
              <a:rPr lang="hu-HU" dirty="0"/>
              <a:t> (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neural</a:t>
            </a:r>
            <a:r>
              <a:rPr lang="hu-HU" dirty="0"/>
              <a:t> </a:t>
            </a:r>
            <a:r>
              <a:rPr lang="hu-HU" dirty="0" err="1"/>
              <a:t>cells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big</a:t>
            </a:r>
            <a:r>
              <a:rPr lang="hu-HU" dirty="0"/>
              <a:t> </a:t>
            </a:r>
            <a:r>
              <a:rPr lang="hu-HU" dirty="0" err="1"/>
              <a:t>organizations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8119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ECAC6A8-B240-36A2-F6A1-F66C4811A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2901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hu-HU" b="1" dirty="0" err="1"/>
              <a:t>Problems</a:t>
            </a:r>
            <a:r>
              <a:rPr lang="hu-HU" b="1" dirty="0"/>
              <a:t> </a:t>
            </a:r>
            <a:r>
              <a:rPr lang="hu-HU" b="1" dirty="0" err="1"/>
              <a:t>with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</a:t>
            </a:r>
            <a:r>
              <a:rPr lang="hu-HU" b="1" dirty="0" err="1"/>
              <a:t>theory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9AB72F4-1226-BCEB-469A-48066290F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497"/>
            <a:ext cx="10515600" cy="4768644"/>
          </a:xfrm>
        </p:spPr>
        <p:txBody>
          <a:bodyPr>
            <a:normAutofit lnSpcReduction="10000"/>
          </a:bodyPr>
          <a:lstStyle/>
          <a:p>
            <a:r>
              <a:rPr lang="hu-HU" b="1" dirty="0" err="1"/>
              <a:t>Cybernetic</a:t>
            </a:r>
            <a:r>
              <a:rPr lang="hu-HU" b="1" dirty="0"/>
              <a:t> </a:t>
            </a:r>
            <a:r>
              <a:rPr lang="hu-HU" b="1" dirty="0" err="1"/>
              <a:t>flavor</a:t>
            </a:r>
            <a:r>
              <a:rPr lang="hu-HU" b="1" dirty="0"/>
              <a:t> </a:t>
            </a:r>
            <a:r>
              <a:rPr lang="hu-HU" dirty="0"/>
              <a:t>– human/</a:t>
            </a:r>
            <a:r>
              <a:rPr lang="hu-HU" dirty="0" err="1"/>
              <a:t>animal</a:t>
            </a:r>
            <a:r>
              <a:rPr lang="hu-HU" dirty="0"/>
              <a:t> </a:t>
            </a:r>
            <a:r>
              <a:rPr lang="hu-HU" dirty="0" err="1"/>
              <a:t>control</a:t>
            </a:r>
            <a:r>
              <a:rPr lang="hu-HU" dirty="0"/>
              <a:t> is </a:t>
            </a:r>
            <a:r>
              <a:rPr lang="hu-HU" dirty="0" err="1"/>
              <a:t>just</a:t>
            </a:r>
            <a:r>
              <a:rPr lang="hu-HU" dirty="0"/>
              <a:t> a </a:t>
            </a:r>
            <a:r>
              <a:rPr lang="hu-HU" dirty="0" err="1"/>
              <a:t>component</a:t>
            </a:r>
            <a:r>
              <a:rPr lang="hu-HU" dirty="0"/>
              <a:t> of a </a:t>
            </a:r>
            <a:r>
              <a:rPr lang="hu-HU" dirty="0" err="1"/>
              <a:t>bigger</a:t>
            </a:r>
            <a:r>
              <a:rPr lang="hu-HU" dirty="0"/>
              <a:t> </a:t>
            </a:r>
            <a:r>
              <a:rPr lang="hu-HU" dirty="0" err="1"/>
              <a:t>control</a:t>
            </a:r>
            <a:r>
              <a:rPr lang="hu-HU" dirty="0"/>
              <a:t> mix – </a:t>
            </a:r>
            <a:r>
              <a:rPr lang="hu-HU" dirty="0" err="1"/>
              <a:t>outer</a:t>
            </a:r>
            <a:r>
              <a:rPr lang="hu-HU" dirty="0"/>
              <a:t> and </a:t>
            </a:r>
            <a:r>
              <a:rPr lang="hu-HU" dirty="0" err="1"/>
              <a:t>uncontrollable</a:t>
            </a:r>
            <a:r>
              <a:rPr lang="hu-HU" dirty="0"/>
              <a:t> </a:t>
            </a:r>
            <a:r>
              <a:rPr lang="hu-HU" dirty="0" err="1"/>
              <a:t>effects</a:t>
            </a:r>
            <a:r>
              <a:rPr lang="hu-HU" dirty="0"/>
              <a:t> </a:t>
            </a:r>
            <a:r>
              <a:rPr lang="hu-HU" b="1" dirty="0"/>
              <a:t>(</a:t>
            </a:r>
            <a:r>
              <a:rPr lang="hu-HU" b="1" dirty="0" err="1"/>
              <a:t>control</a:t>
            </a:r>
            <a:r>
              <a:rPr lang="hu-HU" b="1" dirty="0"/>
              <a:t>  mix)</a:t>
            </a:r>
          </a:p>
          <a:p>
            <a:r>
              <a:rPr lang="hu-HU" dirty="0" err="1"/>
              <a:t>What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(</a:t>
            </a:r>
            <a:r>
              <a:rPr lang="hu-HU" b="1" dirty="0" err="1"/>
              <a:t>missing</a:t>
            </a:r>
            <a:r>
              <a:rPr lang="hu-HU" b="1" dirty="0"/>
              <a:t>) </a:t>
            </a:r>
            <a:r>
              <a:rPr lang="hu-HU" b="1" dirty="0" err="1"/>
              <a:t>cause</a:t>
            </a:r>
            <a:r>
              <a:rPr lang="hu-HU" b="1" dirty="0"/>
              <a:t> of </a:t>
            </a:r>
            <a:r>
              <a:rPr lang="hu-HU" b="1" dirty="0" err="1"/>
              <a:t>the</a:t>
            </a:r>
            <a:r>
              <a:rPr lang="hu-HU" b="1" dirty="0"/>
              <a:t> </a:t>
            </a:r>
            <a:r>
              <a:rPr lang="hu-HU" b="1" dirty="0" err="1"/>
              <a:t>great</a:t>
            </a:r>
            <a:r>
              <a:rPr lang="hu-HU" b="1" dirty="0"/>
              <a:t> </a:t>
            </a:r>
            <a:r>
              <a:rPr lang="hu-HU" b="1" dirty="0" err="1"/>
              <a:t>disruption</a:t>
            </a:r>
            <a:r>
              <a:rPr lang="hu-HU" b="1" dirty="0"/>
              <a:t> </a:t>
            </a:r>
            <a:r>
              <a:rPr lang="hu-HU" dirty="0"/>
              <a:t>of 19th </a:t>
            </a:r>
            <a:r>
              <a:rPr lang="hu-HU" dirty="0" err="1"/>
              <a:t>century</a:t>
            </a:r>
            <a:r>
              <a:rPr lang="hu-HU" dirty="0"/>
              <a:t>?</a:t>
            </a:r>
          </a:p>
          <a:p>
            <a:pPr lvl="1"/>
            <a:r>
              <a:rPr lang="hu-HU" dirty="0" err="1"/>
              <a:t>Systemic</a:t>
            </a:r>
            <a:r>
              <a:rPr lang="hu-HU" dirty="0"/>
              <a:t> </a:t>
            </a:r>
            <a:r>
              <a:rPr lang="hu-HU" dirty="0" err="1"/>
              <a:t>push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a </a:t>
            </a:r>
            <a:r>
              <a:rPr lang="hu-HU" dirty="0" err="1"/>
              <a:t>higher</a:t>
            </a:r>
            <a:r>
              <a:rPr lang="hu-HU" dirty="0"/>
              <a:t> </a:t>
            </a:r>
            <a:r>
              <a:rPr lang="hu-HU" dirty="0" err="1"/>
              <a:t>level</a:t>
            </a:r>
            <a:r>
              <a:rPr lang="hu-HU" dirty="0"/>
              <a:t> </a:t>
            </a:r>
            <a:r>
              <a:rPr lang="hu-HU" dirty="0" err="1"/>
              <a:t>coordination</a:t>
            </a:r>
            <a:r>
              <a:rPr lang="hu-HU" dirty="0"/>
              <a:t> – local </a:t>
            </a:r>
            <a:r>
              <a:rPr lang="hu-HU" dirty="0" err="1"/>
              <a:t>actors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optimize</a:t>
            </a:r>
            <a:r>
              <a:rPr lang="hu-HU" dirty="0"/>
              <a:t> </a:t>
            </a:r>
            <a:r>
              <a:rPr lang="hu-HU" dirty="0" err="1"/>
              <a:t>their</a:t>
            </a:r>
            <a:r>
              <a:rPr lang="hu-HU" dirty="0"/>
              <a:t> </a:t>
            </a:r>
            <a:r>
              <a:rPr lang="hu-HU" dirty="0" err="1"/>
              <a:t>strategies</a:t>
            </a:r>
            <a:r>
              <a:rPr lang="hu-HU" dirty="0"/>
              <a:t> </a:t>
            </a:r>
            <a:r>
              <a:rPr lang="hu-HU" dirty="0" err="1"/>
              <a:t>through</a:t>
            </a:r>
            <a:r>
              <a:rPr lang="hu-HU" dirty="0"/>
              <a:t> </a:t>
            </a:r>
            <a:r>
              <a:rPr lang="hu-HU" dirty="0" err="1"/>
              <a:t>deeper</a:t>
            </a:r>
            <a:r>
              <a:rPr lang="hu-HU" dirty="0"/>
              <a:t> </a:t>
            </a:r>
            <a:r>
              <a:rPr lang="hu-HU" dirty="0" err="1"/>
              <a:t>integratedness</a:t>
            </a:r>
            <a:r>
              <a:rPr lang="hu-HU" dirty="0"/>
              <a:t> </a:t>
            </a:r>
            <a:r>
              <a:rPr lang="hu-HU" dirty="0" err="1"/>
              <a:t>into</a:t>
            </a:r>
            <a:r>
              <a:rPr lang="hu-HU" dirty="0"/>
              <a:t> </a:t>
            </a:r>
            <a:r>
              <a:rPr lang="hu-HU" dirty="0" err="1"/>
              <a:t>global</a:t>
            </a:r>
            <a:r>
              <a:rPr lang="hu-HU" dirty="0"/>
              <a:t> </a:t>
            </a:r>
            <a:r>
              <a:rPr lang="hu-HU" dirty="0" err="1"/>
              <a:t>networks</a:t>
            </a:r>
            <a:r>
              <a:rPr lang="hu-HU" dirty="0"/>
              <a:t> – </a:t>
            </a:r>
            <a:r>
              <a:rPr lang="hu-HU" dirty="0" err="1"/>
              <a:t>well-known</a:t>
            </a:r>
            <a:r>
              <a:rPr lang="hu-HU" dirty="0"/>
              <a:t> </a:t>
            </a:r>
            <a:r>
              <a:rPr lang="hu-HU" dirty="0" err="1"/>
              <a:t>evolutionary</a:t>
            </a:r>
            <a:r>
              <a:rPr lang="hu-HU" dirty="0"/>
              <a:t> momentum</a:t>
            </a:r>
          </a:p>
          <a:p>
            <a:r>
              <a:rPr lang="hu-HU" b="1" dirty="0" err="1"/>
              <a:t>Crisis-revolution</a:t>
            </a:r>
            <a:r>
              <a:rPr lang="hu-HU" b="1" dirty="0"/>
              <a:t> </a:t>
            </a:r>
            <a:r>
              <a:rPr lang="hu-HU" b="1" dirty="0" err="1"/>
              <a:t>model</a:t>
            </a:r>
            <a:r>
              <a:rPr lang="hu-HU" b="1" dirty="0"/>
              <a:t> is </a:t>
            </a:r>
            <a:r>
              <a:rPr lang="hu-HU" b="1" dirty="0" err="1"/>
              <a:t>insufficient</a:t>
            </a:r>
            <a:endParaRPr lang="hu-HU" b="1" dirty="0"/>
          </a:p>
          <a:p>
            <a:pPr lvl="1"/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add </a:t>
            </a:r>
            <a:r>
              <a:rPr lang="hu-HU" i="1" dirty="0"/>
              <a:t>„</a:t>
            </a:r>
            <a:r>
              <a:rPr lang="hu-HU" i="1" dirty="0" err="1"/>
              <a:t>control</a:t>
            </a:r>
            <a:r>
              <a:rPr lang="hu-HU" i="1" dirty="0"/>
              <a:t> </a:t>
            </a:r>
            <a:r>
              <a:rPr lang="hu-HU" i="1" dirty="0" err="1"/>
              <a:t>perturbances</a:t>
            </a:r>
            <a:r>
              <a:rPr lang="hu-HU" i="1" dirty="0"/>
              <a:t> – </a:t>
            </a:r>
            <a:r>
              <a:rPr lang="hu-HU" i="1" dirty="0" err="1"/>
              <a:t>control</a:t>
            </a:r>
            <a:r>
              <a:rPr lang="hu-HU" i="1" dirty="0"/>
              <a:t> </a:t>
            </a:r>
            <a:r>
              <a:rPr lang="hu-HU" i="1" dirty="0" err="1"/>
              <a:t>corrections</a:t>
            </a:r>
            <a:r>
              <a:rPr lang="hu-HU" i="1" dirty="0"/>
              <a:t>” </a:t>
            </a:r>
            <a:r>
              <a:rPr lang="hu-HU" dirty="0" err="1"/>
              <a:t>understanding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nature</a:t>
            </a:r>
            <a:r>
              <a:rPr lang="hu-HU" dirty="0"/>
              <a:t> of </a:t>
            </a:r>
            <a:r>
              <a:rPr lang="hu-HU" dirty="0" err="1"/>
              <a:t>punctuated</a:t>
            </a:r>
            <a:r>
              <a:rPr lang="hu-HU" dirty="0"/>
              <a:t> </a:t>
            </a:r>
            <a:r>
              <a:rPr lang="hu-HU" dirty="0" err="1"/>
              <a:t>equilibrium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stasis-stages</a:t>
            </a:r>
            <a:endParaRPr lang="hu-HU" dirty="0"/>
          </a:p>
          <a:p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about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b="1" dirty="0" err="1"/>
              <a:t>pre-bureaucratic</a:t>
            </a:r>
            <a:r>
              <a:rPr lang="hu-HU" b="1" dirty="0"/>
              <a:t> </a:t>
            </a:r>
            <a:r>
              <a:rPr lang="hu-HU" b="1" dirty="0" err="1"/>
              <a:t>control</a:t>
            </a:r>
            <a:r>
              <a:rPr lang="hu-HU" b="1" dirty="0"/>
              <a:t> </a:t>
            </a:r>
            <a:r>
              <a:rPr lang="hu-HU" b="1" dirty="0" err="1"/>
              <a:t>structures</a:t>
            </a:r>
            <a:r>
              <a:rPr lang="hu-HU" dirty="0"/>
              <a:t>? </a:t>
            </a:r>
          </a:p>
          <a:p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about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crisis</a:t>
            </a:r>
            <a:r>
              <a:rPr lang="hu-HU" dirty="0"/>
              <a:t> of </a:t>
            </a:r>
            <a:r>
              <a:rPr lang="hu-HU" dirty="0" err="1"/>
              <a:t>bureaucratic</a:t>
            </a:r>
            <a:r>
              <a:rPr lang="hu-HU" dirty="0"/>
              <a:t> </a:t>
            </a:r>
            <a:r>
              <a:rPr lang="hu-HU" dirty="0" err="1"/>
              <a:t>control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need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b="1" dirty="0" err="1"/>
              <a:t>next</a:t>
            </a:r>
            <a:r>
              <a:rPr lang="hu-HU" b="1" dirty="0"/>
              <a:t> </a:t>
            </a:r>
            <a:r>
              <a:rPr lang="hu-HU" b="1" dirty="0" err="1"/>
              <a:t>control</a:t>
            </a:r>
            <a:r>
              <a:rPr lang="hu-HU" b="1" dirty="0"/>
              <a:t> </a:t>
            </a:r>
            <a:r>
              <a:rPr lang="hu-HU" b="1" dirty="0" err="1"/>
              <a:t>revolution</a:t>
            </a:r>
            <a:r>
              <a:rPr lang="hu-HU" b="1" dirty="0"/>
              <a:t>?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8172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ECAC6A8-B240-36A2-F6A1-F66C4811AC8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hu-HU" b="1" dirty="0" err="1"/>
              <a:t>Hommage</a:t>
            </a:r>
            <a:r>
              <a:rPr lang="hu-HU" b="1" dirty="0"/>
              <a:t> </a:t>
            </a:r>
            <a:r>
              <a:rPr lang="hu-HU" b="1" dirty="0" err="1"/>
              <a:t>to</a:t>
            </a:r>
            <a:r>
              <a:rPr lang="hu-HU" b="1" dirty="0"/>
              <a:t> </a:t>
            </a:r>
            <a:r>
              <a:rPr lang="hu-HU" b="1" dirty="0" err="1"/>
              <a:t>Beniger</a:t>
            </a:r>
            <a:r>
              <a:rPr lang="hu-HU" b="1" dirty="0"/>
              <a:t> – and a </a:t>
            </a:r>
            <a:r>
              <a:rPr lang="hu-HU" b="1" dirty="0" err="1"/>
              <a:t>need</a:t>
            </a:r>
            <a:r>
              <a:rPr lang="hu-HU" b="1" dirty="0"/>
              <a:t> </a:t>
            </a:r>
            <a:r>
              <a:rPr lang="hu-HU" b="1" dirty="0" err="1"/>
              <a:t>for</a:t>
            </a:r>
            <a:r>
              <a:rPr lang="hu-HU" b="1" dirty="0"/>
              <a:t> …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9AB72F4-1226-BCEB-469A-48066290F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4773"/>
            <a:ext cx="10596716" cy="4112189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longitudinal</a:t>
            </a:r>
            <a:r>
              <a:rPr lang="hu-HU" dirty="0"/>
              <a:t>/</a:t>
            </a:r>
            <a:r>
              <a:rPr lang="hu-HU" dirty="0" err="1"/>
              <a:t>general</a:t>
            </a:r>
            <a:r>
              <a:rPr lang="hu-HU" dirty="0"/>
              <a:t> </a:t>
            </a:r>
            <a:r>
              <a:rPr lang="hu-HU" b="1" dirty="0" err="1"/>
              <a:t>control</a:t>
            </a:r>
            <a:r>
              <a:rPr lang="hu-HU" b="1" dirty="0"/>
              <a:t> </a:t>
            </a:r>
            <a:r>
              <a:rPr lang="hu-HU" b="1" dirty="0" err="1"/>
              <a:t>theory</a:t>
            </a:r>
            <a:r>
              <a:rPr lang="hu-HU" b="1" dirty="0"/>
              <a:t>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anthropogenesis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21st </a:t>
            </a:r>
            <a:r>
              <a:rPr lang="hu-HU" dirty="0" err="1"/>
              <a:t>century</a:t>
            </a:r>
            <a:r>
              <a:rPr lang="hu-HU" dirty="0"/>
              <a:t> </a:t>
            </a:r>
          </a:p>
          <a:p>
            <a:r>
              <a:rPr lang="hu-HU" dirty="0" err="1"/>
              <a:t>Extension</a:t>
            </a:r>
            <a:r>
              <a:rPr lang="hu-HU" dirty="0"/>
              <a:t> of </a:t>
            </a:r>
            <a:r>
              <a:rPr lang="hu-HU" dirty="0" err="1"/>
              <a:t>cybernetic</a:t>
            </a:r>
            <a:r>
              <a:rPr lang="hu-HU" dirty="0"/>
              <a:t> </a:t>
            </a:r>
            <a:r>
              <a:rPr lang="hu-HU" dirty="0" err="1"/>
              <a:t>concept</a:t>
            </a:r>
            <a:r>
              <a:rPr lang="hu-HU" dirty="0"/>
              <a:t> of </a:t>
            </a:r>
            <a:r>
              <a:rPr lang="hu-HU" dirty="0" err="1"/>
              <a:t>control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a </a:t>
            </a:r>
            <a:r>
              <a:rPr lang="hu-HU" dirty="0" err="1"/>
              <a:t>generalized</a:t>
            </a:r>
            <a:r>
              <a:rPr lang="hu-HU" dirty="0"/>
              <a:t> </a:t>
            </a:r>
            <a:r>
              <a:rPr lang="hu-HU" dirty="0" err="1"/>
              <a:t>set</a:t>
            </a:r>
            <a:r>
              <a:rPr lang="hu-HU" dirty="0"/>
              <a:t> of </a:t>
            </a:r>
            <a:r>
              <a:rPr lang="hu-HU" dirty="0" err="1"/>
              <a:t>entangled</a:t>
            </a:r>
            <a:r>
              <a:rPr lang="hu-HU" dirty="0"/>
              <a:t> </a:t>
            </a:r>
            <a:r>
              <a:rPr lang="hu-HU" dirty="0" err="1"/>
              <a:t>concepts</a:t>
            </a:r>
            <a:r>
              <a:rPr lang="hu-HU" dirty="0"/>
              <a:t>, </a:t>
            </a:r>
            <a:r>
              <a:rPr lang="hu-HU" dirty="0" err="1"/>
              <a:t>reflecting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complexity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„</a:t>
            </a:r>
            <a:r>
              <a:rPr lang="hu-HU" dirty="0" err="1"/>
              <a:t>space</a:t>
            </a:r>
            <a:r>
              <a:rPr lang="hu-HU" dirty="0"/>
              <a:t> of </a:t>
            </a:r>
            <a:r>
              <a:rPr lang="hu-HU" dirty="0" err="1"/>
              <a:t>effects</a:t>
            </a:r>
            <a:r>
              <a:rPr lang="hu-HU" dirty="0"/>
              <a:t> and </a:t>
            </a:r>
            <a:r>
              <a:rPr lang="hu-HU" dirty="0" err="1"/>
              <a:t>impacts</a:t>
            </a:r>
            <a:r>
              <a:rPr lang="hu-HU" dirty="0"/>
              <a:t>” </a:t>
            </a:r>
          </a:p>
          <a:p>
            <a:r>
              <a:rPr lang="hu-HU" dirty="0"/>
              <a:t>The </a:t>
            </a:r>
            <a:r>
              <a:rPr lang="hu-HU" dirty="0" err="1"/>
              <a:t>completion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control-model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a main </a:t>
            </a:r>
            <a:r>
              <a:rPr lang="hu-HU" dirty="0" err="1"/>
              <a:t>evolutionary</a:t>
            </a:r>
            <a:r>
              <a:rPr lang="hu-HU" dirty="0"/>
              <a:t> </a:t>
            </a:r>
            <a:r>
              <a:rPr lang="hu-HU" dirty="0" err="1"/>
              <a:t>pattern</a:t>
            </a:r>
            <a:r>
              <a:rPr lang="hu-HU" dirty="0"/>
              <a:t>: </a:t>
            </a:r>
            <a:r>
              <a:rPr lang="hu-HU" b="1" dirty="0" err="1"/>
              <a:t>the</a:t>
            </a:r>
            <a:r>
              <a:rPr lang="hu-HU" b="1" dirty="0"/>
              <a:t> </a:t>
            </a:r>
            <a:r>
              <a:rPr lang="hu-HU" b="1" dirty="0" err="1"/>
              <a:t>symbiogenetic</a:t>
            </a:r>
            <a:r>
              <a:rPr lang="hu-HU" b="1" dirty="0"/>
              <a:t> </a:t>
            </a:r>
            <a:r>
              <a:rPr lang="hu-HU" b="1" dirty="0" err="1"/>
              <a:t>principle</a:t>
            </a:r>
            <a:r>
              <a:rPr lang="hu-HU" b="1" dirty="0"/>
              <a:t> 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92195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ECAC6A8-B240-36A2-F6A1-F66C4811AC8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hu-HU" b="1" dirty="0"/>
              <a:t>Big </a:t>
            </a:r>
            <a:r>
              <a:rPr lang="hu-HU" b="1" dirty="0" err="1"/>
              <a:t>History</a:t>
            </a:r>
            <a:r>
              <a:rPr lang="hu-HU" b="1" dirty="0"/>
              <a:t> of human </a:t>
            </a:r>
            <a:r>
              <a:rPr lang="hu-HU" b="1" dirty="0" err="1"/>
              <a:t>communities</a:t>
            </a:r>
            <a:r>
              <a:rPr lang="hu-HU" b="1" dirty="0"/>
              <a:t> </a:t>
            </a:r>
            <a:r>
              <a:rPr lang="hu-HU" b="1" dirty="0" err="1"/>
              <a:t>from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</a:t>
            </a:r>
            <a:r>
              <a:rPr lang="hu-HU" b="1" dirty="0" err="1"/>
              <a:t>point</a:t>
            </a:r>
            <a:r>
              <a:rPr lang="hu-HU" b="1" dirty="0"/>
              <a:t> of </a:t>
            </a:r>
            <a:r>
              <a:rPr lang="hu-HU" b="1" dirty="0" err="1"/>
              <a:t>view</a:t>
            </a:r>
            <a:r>
              <a:rPr lang="hu-HU" b="1" dirty="0"/>
              <a:t> of </a:t>
            </a:r>
            <a:r>
              <a:rPr lang="hu-HU" b="1" dirty="0" err="1"/>
              <a:t>symbiogenetic</a:t>
            </a:r>
            <a:r>
              <a:rPr lang="hu-HU" b="1" dirty="0"/>
              <a:t> </a:t>
            </a:r>
            <a:r>
              <a:rPr lang="hu-HU" b="1" dirty="0" err="1"/>
              <a:t>push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9AB72F4-1226-BCEB-469A-48066290F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2103" y="4289244"/>
            <a:ext cx="6699045" cy="6934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u-HU" sz="2000" b="1" dirty="0"/>
              <a:t>   </a:t>
            </a:r>
            <a:r>
              <a:rPr lang="hu-HU" sz="2000" b="1" dirty="0" err="1"/>
              <a:t>Single</a:t>
            </a:r>
            <a:r>
              <a:rPr lang="hu-HU" sz="2000" b="1" dirty="0"/>
              <a:t> 		        </a:t>
            </a:r>
            <a:r>
              <a:rPr lang="hu-HU" sz="2000" b="1" dirty="0" err="1"/>
              <a:t>Cooperative</a:t>
            </a:r>
            <a:r>
              <a:rPr lang="hu-HU" sz="2000" b="1" dirty="0"/>
              <a:t>	                 </a:t>
            </a:r>
            <a:r>
              <a:rPr lang="hu-HU" sz="2000" b="1" dirty="0" err="1"/>
              <a:t>Multicomponent</a:t>
            </a:r>
            <a:r>
              <a:rPr lang="hu-HU" sz="2000" b="1" dirty="0"/>
              <a:t> (MC)</a:t>
            </a:r>
          </a:p>
          <a:p>
            <a:pPr marL="0" indent="0">
              <a:buNone/>
            </a:pPr>
            <a:r>
              <a:rPr lang="hu-HU" sz="2000" b="1" dirty="0" err="1"/>
              <a:t>individuals</a:t>
            </a:r>
            <a:r>
              <a:rPr lang="hu-HU" sz="2000" b="1" dirty="0"/>
              <a:t> 	            </a:t>
            </a:r>
            <a:r>
              <a:rPr lang="hu-HU" sz="2000" b="1" dirty="0" err="1"/>
              <a:t>group</a:t>
            </a:r>
            <a:r>
              <a:rPr lang="hu-HU" sz="2000" b="1" dirty="0"/>
              <a:t> 		       </a:t>
            </a:r>
            <a:r>
              <a:rPr lang="hu-HU" sz="2000" b="1" dirty="0" err="1"/>
              <a:t>individual</a:t>
            </a:r>
            <a:endParaRPr lang="hu-HU" sz="2000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863A0352-A7C0-7A17-755C-D8D712090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408" y="2780959"/>
            <a:ext cx="7932135" cy="1420914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xmlns="" id="{E5A62791-AFD4-A0AD-1474-A0D92457DE9D}"/>
              </a:ext>
            </a:extLst>
          </p:cNvPr>
          <p:cNvSpPr txBox="1"/>
          <p:nvPr/>
        </p:nvSpPr>
        <p:spPr>
          <a:xfrm>
            <a:off x="5407742" y="2275608"/>
            <a:ext cx="5673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/>
              <a:t>Group </a:t>
            </a:r>
            <a:r>
              <a:rPr lang="hu-HU" sz="2400" b="1" dirty="0" err="1"/>
              <a:t>formation</a:t>
            </a:r>
            <a:r>
              <a:rPr lang="hu-HU" sz="2400" b="1" dirty="0"/>
              <a:t>       Group </a:t>
            </a:r>
            <a:r>
              <a:rPr lang="hu-HU" sz="2400" b="1" dirty="0" err="1"/>
              <a:t>transformation</a:t>
            </a:r>
            <a:r>
              <a:rPr lang="hu-HU" sz="2400" b="1" dirty="0"/>
              <a:t>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9EE14859-A7B2-4C30-EDFF-EF0A958668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6962690"/>
              </p:ext>
            </p:extLst>
          </p:nvPr>
        </p:nvGraphicFramePr>
        <p:xfrm>
          <a:off x="340852" y="2867133"/>
          <a:ext cx="4231148" cy="3537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Nyíl: felfelé mutató 7">
            <a:extLst>
              <a:ext uri="{FF2B5EF4-FFF2-40B4-BE49-F238E27FC236}">
                <a16:creationId xmlns:a16="http://schemas.microsoft.com/office/drawing/2014/main" xmlns="" id="{CB4B048A-96A9-953A-66C5-2F9CAAD93571}"/>
              </a:ext>
            </a:extLst>
          </p:cNvPr>
          <p:cNvSpPr/>
          <p:nvPr/>
        </p:nvSpPr>
        <p:spPr>
          <a:xfrm>
            <a:off x="9016181" y="4493520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xmlns="" id="{0F35751F-41EA-F4A7-E951-16881D63B1C3}"/>
              </a:ext>
            </a:extLst>
          </p:cNvPr>
          <p:cNvSpPr txBox="1"/>
          <p:nvPr/>
        </p:nvSpPr>
        <p:spPr>
          <a:xfrm>
            <a:off x="8587223" y="5551591"/>
            <a:ext cx="1342547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hu-HU" sz="2800" dirty="0" err="1"/>
              <a:t>Control</a:t>
            </a:r>
            <a:r>
              <a:rPr lang="hu-HU" sz="2800" dirty="0"/>
              <a:t> </a:t>
            </a:r>
          </a:p>
          <a:p>
            <a:pPr algn="ctr"/>
            <a:r>
              <a:rPr lang="hu-HU" sz="2800" dirty="0" err="1"/>
              <a:t>Crisis</a:t>
            </a:r>
            <a:endParaRPr lang="hu-HU" sz="2800" dirty="0"/>
          </a:p>
        </p:txBody>
      </p:sp>
      <p:sp>
        <p:nvSpPr>
          <p:cNvPr id="10" name="Nyíl: felfelé mutató 9">
            <a:extLst>
              <a:ext uri="{FF2B5EF4-FFF2-40B4-BE49-F238E27FC236}">
                <a16:creationId xmlns:a16="http://schemas.microsoft.com/office/drawing/2014/main" xmlns="" id="{E37D6EAB-E78B-517D-400F-627E79E6AC26}"/>
              </a:ext>
            </a:extLst>
          </p:cNvPr>
          <p:cNvSpPr/>
          <p:nvPr/>
        </p:nvSpPr>
        <p:spPr>
          <a:xfrm>
            <a:off x="6423530" y="4493520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xmlns="" id="{75D9EC4E-3B80-123E-6068-0089869436F0}"/>
              </a:ext>
            </a:extLst>
          </p:cNvPr>
          <p:cNvSpPr txBox="1"/>
          <p:nvPr/>
        </p:nvSpPr>
        <p:spPr>
          <a:xfrm>
            <a:off x="5804029" y="5590920"/>
            <a:ext cx="1820050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hu-HU" sz="2800" dirty="0" err="1"/>
              <a:t>Control</a:t>
            </a:r>
            <a:r>
              <a:rPr lang="hu-HU" sz="2800" dirty="0"/>
              <a:t> </a:t>
            </a:r>
          </a:p>
          <a:p>
            <a:pPr algn="ctr"/>
            <a:r>
              <a:rPr lang="hu-HU" sz="2800" dirty="0" err="1"/>
              <a:t>corrections</a:t>
            </a:r>
            <a:endParaRPr lang="hu-HU" sz="2800" dirty="0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xmlns="" id="{D1E9BE8D-1769-3287-BF15-404E770B610B}"/>
              </a:ext>
            </a:extLst>
          </p:cNvPr>
          <p:cNvSpPr txBox="1"/>
          <p:nvPr/>
        </p:nvSpPr>
        <p:spPr>
          <a:xfrm>
            <a:off x="8847734" y="2914106"/>
            <a:ext cx="1100622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b="1" dirty="0" err="1">
                <a:solidFill>
                  <a:schemeClr val="bg1"/>
                </a:solidFill>
              </a:rPr>
              <a:t>threshold</a:t>
            </a:r>
            <a:endParaRPr lang="hu-H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33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xmlns="" id="{CBEA87DA-EC07-4100-9480-01B0E3A58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503788"/>
              </p:ext>
            </p:extLst>
          </p:nvPr>
        </p:nvGraphicFramePr>
        <p:xfrm>
          <a:off x="477078" y="198783"/>
          <a:ext cx="11383618" cy="6387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5641">
                  <a:extLst>
                    <a:ext uri="{9D8B030D-6E8A-4147-A177-3AD203B41FA5}">
                      <a16:colId xmlns:a16="http://schemas.microsoft.com/office/drawing/2014/main" xmlns="" val="279822036"/>
                    </a:ext>
                  </a:extLst>
                </a:gridCol>
                <a:gridCol w="2919391">
                  <a:extLst>
                    <a:ext uri="{9D8B030D-6E8A-4147-A177-3AD203B41FA5}">
                      <a16:colId xmlns:a16="http://schemas.microsoft.com/office/drawing/2014/main" xmlns="" val="114611912"/>
                    </a:ext>
                  </a:extLst>
                </a:gridCol>
                <a:gridCol w="3085209">
                  <a:extLst>
                    <a:ext uri="{9D8B030D-6E8A-4147-A177-3AD203B41FA5}">
                      <a16:colId xmlns:a16="http://schemas.microsoft.com/office/drawing/2014/main" xmlns="" val="1274125691"/>
                    </a:ext>
                  </a:extLst>
                </a:gridCol>
                <a:gridCol w="2713377">
                  <a:extLst>
                    <a:ext uri="{9D8B030D-6E8A-4147-A177-3AD203B41FA5}">
                      <a16:colId xmlns:a16="http://schemas.microsoft.com/office/drawing/2014/main" xmlns="" val="2107789689"/>
                    </a:ext>
                  </a:extLst>
                </a:gridCol>
              </a:tblGrid>
              <a:tr h="9826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Starter System </a:t>
                      </a:r>
                      <a:r>
                        <a:rPr lang="hu-HU" sz="200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level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Group </a:t>
                      </a:r>
                      <a:r>
                        <a:rPr lang="hu-HU" sz="2000" dirty="0" err="1">
                          <a:effectLst/>
                          <a:latin typeface="+mn-lt"/>
                        </a:rPr>
                        <a:t>formation</a:t>
                      </a:r>
                      <a:r>
                        <a:rPr lang="hu-HU" sz="2000" dirty="0">
                          <a:effectLst/>
                          <a:latin typeface="+mn-lt"/>
                        </a:rPr>
                        <a:t> </a:t>
                      </a:r>
                      <a:r>
                        <a:rPr lang="hu-HU" sz="2000" dirty="0" err="1">
                          <a:effectLst/>
                          <a:latin typeface="+mn-lt"/>
                        </a:rPr>
                        <a:t>stage</a:t>
                      </a:r>
                      <a:endParaRPr lang="hu-HU" sz="2000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Group </a:t>
                      </a:r>
                      <a:r>
                        <a:rPr lang="hu-HU" sz="2000" dirty="0" err="1">
                          <a:effectLst/>
                          <a:latin typeface="+mn-lt"/>
                        </a:rPr>
                        <a:t>transformation</a:t>
                      </a:r>
                      <a:r>
                        <a:rPr lang="hu-HU" sz="2000" dirty="0">
                          <a:effectLst/>
                          <a:latin typeface="+mn-lt"/>
                        </a:rPr>
                        <a:t> </a:t>
                      </a:r>
                      <a:r>
                        <a:rPr lang="hu-HU" sz="2000" dirty="0" err="1">
                          <a:effectLst/>
                          <a:latin typeface="+mn-lt"/>
                        </a:rPr>
                        <a:t>stage</a:t>
                      </a:r>
                      <a:r>
                        <a:rPr lang="hu-HU" sz="2000" dirty="0">
                          <a:effectLst/>
                          <a:latin typeface="+mn-lt"/>
                        </a:rPr>
                        <a:t> 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New </a:t>
                      </a:r>
                      <a:r>
                        <a:rPr lang="hu-HU" sz="200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system</a:t>
                      </a:r>
                      <a:r>
                        <a:rPr lang="hu-HU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hu-HU" sz="200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level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00102350"/>
                  </a:ext>
                </a:extLst>
              </a:tr>
              <a:tr h="9826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Group </a:t>
                      </a:r>
                      <a:r>
                        <a:rPr lang="hu-HU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societies</a:t>
                      </a:r>
                      <a:endParaRPr lang="hu-HU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Village</a:t>
                      </a:r>
                      <a:r>
                        <a:rPr lang="hu-HU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hu-HU" sz="200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society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99101179"/>
                  </a:ext>
                </a:extLst>
              </a:tr>
              <a:tr h="9826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Village</a:t>
                      </a:r>
                      <a:r>
                        <a:rPr lang="hu-HU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hu-HU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societies</a:t>
                      </a:r>
                      <a:endParaRPr lang="hu-HU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Urban </a:t>
                      </a:r>
                      <a:r>
                        <a:rPr lang="hu-HU" sz="200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society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19709182"/>
                  </a:ext>
                </a:extLst>
              </a:tr>
              <a:tr h="9826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Urban </a:t>
                      </a:r>
                      <a:r>
                        <a:rPr lang="hu-HU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societies</a:t>
                      </a:r>
                      <a:endParaRPr lang="hu-HU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  <a:latin typeface="+mn-lt"/>
                        </a:rPr>
                        <a:t> </a:t>
                      </a:r>
                      <a:endParaRPr lang="hu-HU" sz="20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Urban </a:t>
                      </a:r>
                      <a:r>
                        <a:rPr lang="hu-HU" sz="200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network</a:t>
                      </a:r>
                      <a:r>
                        <a:rPr lang="hu-HU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hu-HU" sz="200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system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88753055"/>
                  </a:ext>
                </a:extLst>
              </a:tr>
              <a:tr h="9826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Urban </a:t>
                      </a:r>
                      <a:r>
                        <a:rPr lang="hu-HU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network</a:t>
                      </a:r>
                      <a:r>
                        <a:rPr lang="hu-HU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hu-HU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systems</a:t>
                      </a:r>
                      <a:endParaRPr lang="hu-HU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Imperial </a:t>
                      </a:r>
                      <a:r>
                        <a:rPr lang="hu-HU" sz="200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system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35766730"/>
                  </a:ext>
                </a:extLst>
              </a:tr>
              <a:tr h="9826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Imperial </a:t>
                      </a:r>
                      <a:r>
                        <a:rPr lang="hu-HU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systems</a:t>
                      </a:r>
                      <a:endParaRPr lang="hu-HU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World Society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92897273"/>
                  </a:ext>
                </a:extLst>
              </a:tr>
              <a:tr h="491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World </a:t>
                      </a:r>
                      <a:r>
                        <a:rPr lang="hu-HU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Societies</a:t>
                      </a:r>
                      <a:endParaRPr lang="hu-HU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</a:rPr>
                        <a:t> 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</a:rPr>
                        <a:t> 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99557118"/>
                  </a:ext>
                </a:extLst>
              </a:tr>
            </a:tbl>
          </a:graphicData>
        </a:graphic>
      </p:graphicFrame>
      <p:sp>
        <p:nvSpPr>
          <p:cNvPr id="6" name="Ferde trapéz 5">
            <a:extLst>
              <a:ext uri="{FF2B5EF4-FFF2-40B4-BE49-F238E27FC236}">
                <a16:creationId xmlns:a16="http://schemas.microsoft.com/office/drawing/2014/main" xmlns="" id="{48987BA7-8766-4589-9E1D-6B7A0371ED0C}"/>
              </a:ext>
            </a:extLst>
          </p:cNvPr>
          <p:cNvSpPr/>
          <p:nvPr/>
        </p:nvSpPr>
        <p:spPr>
          <a:xfrm>
            <a:off x="4002154" y="1484244"/>
            <a:ext cx="4956313" cy="1457738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 err="1">
                <a:solidFill>
                  <a:schemeClr val="bg1"/>
                </a:solidFill>
              </a:rPr>
              <a:t>Isonomic</a:t>
            </a:r>
            <a:r>
              <a:rPr lang="hu-HU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Ferde trapéz 6">
            <a:extLst>
              <a:ext uri="{FF2B5EF4-FFF2-40B4-BE49-F238E27FC236}">
                <a16:creationId xmlns:a16="http://schemas.microsoft.com/office/drawing/2014/main" xmlns="" id="{2FB233C4-A20C-470E-A150-5D0D20185AA5}"/>
              </a:ext>
            </a:extLst>
          </p:cNvPr>
          <p:cNvSpPr/>
          <p:nvPr/>
        </p:nvSpPr>
        <p:spPr>
          <a:xfrm>
            <a:off x="4002153" y="3480354"/>
            <a:ext cx="4956313" cy="1457738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 err="1">
                <a:solidFill>
                  <a:schemeClr val="bg1"/>
                </a:solidFill>
              </a:rPr>
              <a:t>Aristocratic</a:t>
            </a:r>
            <a:endParaRPr lang="hu-HU" sz="2000" dirty="0">
              <a:solidFill>
                <a:schemeClr val="bg1"/>
              </a:solidFill>
            </a:endParaRPr>
          </a:p>
        </p:txBody>
      </p:sp>
      <p:sp>
        <p:nvSpPr>
          <p:cNvPr id="8" name="Ferde trapéz 7">
            <a:extLst>
              <a:ext uri="{FF2B5EF4-FFF2-40B4-BE49-F238E27FC236}">
                <a16:creationId xmlns:a16="http://schemas.microsoft.com/office/drawing/2014/main" xmlns="" id="{7B235481-23E6-40ED-A962-483728EDA48A}"/>
              </a:ext>
            </a:extLst>
          </p:cNvPr>
          <p:cNvSpPr/>
          <p:nvPr/>
        </p:nvSpPr>
        <p:spPr>
          <a:xfrm>
            <a:off x="4002153" y="4469299"/>
            <a:ext cx="4956313" cy="1457738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 err="1">
                <a:solidFill>
                  <a:schemeClr val="bg1"/>
                </a:solidFill>
              </a:rPr>
              <a:t>Bureaucratic</a:t>
            </a:r>
            <a:endParaRPr lang="hu-HU" sz="2000" dirty="0">
              <a:solidFill>
                <a:schemeClr val="bg1"/>
              </a:solidFill>
            </a:endParaRPr>
          </a:p>
        </p:txBody>
      </p:sp>
      <p:sp>
        <p:nvSpPr>
          <p:cNvPr id="9" name="Ferde trapéz 8">
            <a:extLst>
              <a:ext uri="{FF2B5EF4-FFF2-40B4-BE49-F238E27FC236}">
                <a16:creationId xmlns:a16="http://schemas.microsoft.com/office/drawing/2014/main" xmlns="" id="{EE6C8B27-4529-4D90-8786-72846B4B4910}"/>
              </a:ext>
            </a:extLst>
          </p:cNvPr>
          <p:cNvSpPr/>
          <p:nvPr/>
        </p:nvSpPr>
        <p:spPr>
          <a:xfrm>
            <a:off x="4002153" y="5413512"/>
            <a:ext cx="4956313" cy="1345097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 err="1">
                <a:solidFill>
                  <a:schemeClr val="bg1"/>
                </a:solidFill>
              </a:rPr>
              <a:t>Isocratic</a:t>
            </a:r>
            <a:endParaRPr lang="hu-HU" sz="2000" dirty="0">
              <a:solidFill>
                <a:schemeClr val="bg1"/>
              </a:solidFill>
            </a:endParaRPr>
          </a:p>
        </p:txBody>
      </p:sp>
      <p:sp>
        <p:nvSpPr>
          <p:cNvPr id="10" name="Ferde trapéz 9">
            <a:extLst>
              <a:ext uri="{FF2B5EF4-FFF2-40B4-BE49-F238E27FC236}">
                <a16:creationId xmlns:a16="http://schemas.microsoft.com/office/drawing/2014/main" xmlns="" id="{0671B6DB-1D66-42BB-AD06-AD2A61751305}"/>
              </a:ext>
            </a:extLst>
          </p:cNvPr>
          <p:cNvSpPr/>
          <p:nvPr/>
        </p:nvSpPr>
        <p:spPr>
          <a:xfrm>
            <a:off x="4002153" y="2473189"/>
            <a:ext cx="4956313" cy="1457738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 err="1">
                <a:solidFill>
                  <a:schemeClr val="bg1"/>
                </a:solidFill>
              </a:rPr>
              <a:t>Hierocratic</a:t>
            </a:r>
            <a:endParaRPr lang="hu-H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718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ECAC6A8-B240-36A2-F6A1-F66C4811A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551"/>
            <a:ext cx="8888361" cy="1080217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hu-HU" b="1" dirty="0" err="1"/>
              <a:t>Final</a:t>
            </a:r>
            <a:r>
              <a:rPr lang="hu-HU" b="1" dirty="0"/>
              <a:t> </a:t>
            </a:r>
            <a:r>
              <a:rPr lang="hu-HU" b="1" dirty="0" err="1"/>
              <a:t>comments</a:t>
            </a:r>
            <a:r>
              <a:rPr lang="hu-HU" b="1" dirty="0"/>
              <a:t> </a:t>
            </a:r>
            <a:r>
              <a:rPr lang="hu-HU" b="1" dirty="0" err="1"/>
              <a:t>for</a:t>
            </a:r>
            <a:r>
              <a:rPr lang="hu-HU" b="1" dirty="0"/>
              <a:t> Big </a:t>
            </a:r>
            <a:r>
              <a:rPr lang="hu-HU" b="1" dirty="0" err="1"/>
              <a:t>Historians</a:t>
            </a:r>
            <a:r>
              <a:rPr lang="hu-HU" b="1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9AB72F4-1226-BCEB-469A-48066290F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269361" cy="4781652"/>
          </a:xfrm>
        </p:spPr>
        <p:txBody>
          <a:bodyPr>
            <a:normAutofit/>
          </a:bodyPr>
          <a:lstStyle/>
          <a:p>
            <a:r>
              <a:rPr lang="hu-HU" dirty="0"/>
              <a:t>Christian: </a:t>
            </a:r>
            <a:r>
              <a:rPr lang="hu-HU" dirty="0" err="1"/>
              <a:t>planet</a:t>
            </a:r>
            <a:r>
              <a:rPr lang="hu-HU" dirty="0"/>
              <a:t> </a:t>
            </a:r>
            <a:r>
              <a:rPr lang="hu-HU" dirty="0" err="1"/>
              <a:t>forming</a:t>
            </a:r>
            <a:r>
              <a:rPr lang="hu-HU" dirty="0"/>
              <a:t> is </a:t>
            </a:r>
            <a:r>
              <a:rPr lang="hu-HU" dirty="0" err="1"/>
              <a:t>also</a:t>
            </a:r>
            <a:r>
              <a:rPr lang="hu-HU" dirty="0"/>
              <a:t> a </a:t>
            </a:r>
            <a:r>
              <a:rPr lang="hu-HU" dirty="0" err="1"/>
              <a:t>symbiogenetic</a:t>
            </a:r>
            <a:r>
              <a:rPr lang="hu-HU" dirty="0"/>
              <a:t> </a:t>
            </a:r>
            <a:r>
              <a:rPr lang="hu-HU" dirty="0" err="1"/>
              <a:t>step</a:t>
            </a:r>
            <a:endParaRPr lang="hu-HU" dirty="0"/>
          </a:p>
          <a:p>
            <a:r>
              <a:rPr lang="hu-HU" dirty="0" err="1"/>
              <a:t>Control</a:t>
            </a:r>
            <a:r>
              <a:rPr lang="hu-HU" dirty="0"/>
              <a:t> </a:t>
            </a:r>
            <a:r>
              <a:rPr lang="hu-HU" dirty="0" err="1"/>
              <a:t>revolution</a:t>
            </a:r>
            <a:r>
              <a:rPr lang="hu-HU" dirty="0"/>
              <a:t> is a </a:t>
            </a:r>
            <a:r>
              <a:rPr lang="hu-HU" dirty="0" err="1"/>
              <a:t>rare</a:t>
            </a:r>
            <a:r>
              <a:rPr lang="hu-HU" dirty="0"/>
              <a:t> </a:t>
            </a:r>
            <a:r>
              <a:rPr lang="hu-HU" dirty="0" err="1"/>
              <a:t>adaptive</a:t>
            </a:r>
            <a:r>
              <a:rPr lang="hu-HU" dirty="0"/>
              <a:t> </a:t>
            </a:r>
            <a:r>
              <a:rPr lang="hu-HU" dirty="0" err="1"/>
              <a:t>event</a:t>
            </a:r>
            <a:r>
              <a:rPr lang="hu-HU" dirty="0"/>
              <a:t> –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number</a:t>
            </a:r>
            <a:r>
              <a:rPr lang="hu-HU" dirty="0"/>
              <a:t> of </a:t>
            </a:r>
            <a:r>
              <a:rPr lang="hu-HU" dirty="0" err="1"/>
              <a:t>abortive</a:t>
            </a:r>
            <a:r>
              <a:rPr lang="hu-HU" dirty="0"/>
              <a:t> </a:t>
            </a:r>
            <a:r>
              <a:rPr lang="hu-HU" dirty="0" err="1"/>
              <a:t>group</a:t>
            </a:r>
            <a:r>
              <a:rPr lang="hu-HU" dirty="0"/>
              <a:t> </a:t>
            </a:r>
            <a:r>
              <a:rPr lang="hu-HU" dirty="0" err="1"/>
              <a:t>tranformations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bigger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thresholds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merciless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cultures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inflexible</a:t>
            </a:r>
            <a:endParaRPr lang="hu-HU" dirty="0"/>
          </a:p>
          <a:p>
            <a:r>
              <a:rPr lang="hu-HU" dirty="0"/>
              <a:t>The </a:t>
            </a:r>
            <a:r>
              <a:rPr lang="hu-HU" dirty="0" err="1"/>
              <a:t>only</a:t>
            </a:r>
            <a:r>
              <a:rPr lang="hu-HU" dirty="0"/>
              <a:t> </a:t>
            </a:r>
            <a:r>
              <a:rPr lang="hu-HU" dirty="0" err="1"/>
              <a:t>possible</a:t>
            </a:r>
            <a:r>
              <a:rPr lang="hu-HU" dirty="0"/>
              <a:t> </a:t>
            </a:r>
            <a:r>
              <a:rPr lang="hu-HU" dirty="0" err="1"/>
              <a:t>way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multiplicate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World Society (</a:t>
            </a:r>
            <a:r>
              <a:rPr lang="hu-HU" dirty="0" err="1"/>
              <a:t>as</a:t>
            </a:r>
            <a:r>
              <a:rPr lang="hu-HU" dirty="0"/>
              <a:t> an </a:t>
            </a:r>
            <a:r>
              <a:rPr lang="hu-HU" dirty="0" err="1"/>
              <a:t>individual</a:t>
            </a:r>
            <a:r>
              <a:rPr lang="hu-HU" dirty="0"/>
              <a:t> </a:t>
            </a:r>
            <a:r>
              <a:rPr lang="hu-HU" dirty="0" err="1"/>
              <a:t>global</a:t>
            </a:r>
            <a:r>
              <a:rPr lang="hu-HU" dirty="0"/>
              <a:t> </a:t>
            </a:r>
            <a:r>
              <a:rPr lang="hu-HU" dirty="0" err="1"/>
              <a:t>biocultural</a:t>
            </a:r>
            <a:r>
              <a:rPr lang="hu-HU" dirty="0"/>
              <a:t> </a:t>
            </a:r>
            <a:r>
              <a:rPr lang="hu-HU" dirty="0" err="1"/>
              <a:t>system</a:t>
            </a:r>
            <a:r>
              <a:rPr lang="hu-HU" dirty="0"/>
              <a:t>)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raw</a:t>
            </a:r>
            <a:r>
              <a:rPr lang="hu-HU" dirty="0"/>
              <a:t> </a:t>
            </a:r>
            <a:r>
              <a:rPr lang="hu-HU" dirty="0" err="1"/>
              <a:t>material</a:t>
            </a:r>
            <a:r>
              <a:rPr lang="hu-HU" dirty="0"/>
              <a:t> of </a:t>
            </a:r>
            <a:r>
              <a:rPr lang="hu-HU" dirty="0" err="1"/>
              <a:t>future</a:t>
            </a:r>
            <a:r>
              <a:rPr lang="hu-HU" dirty="0"/>
              <a:t> </a:t>
            </a:r>
            <a:r>
              <a:rPr lang="hu-HU" dirty="0" err="1"/>
              <a:t>variation</a:t>
            </a:r>
            <a:r>
              <a:rPr lang="hu-HU" dirty="0"/>
              <a:t> and </a:t>
            </a:r>
            <a:r>
              <a:rPr lang="hu-HU" dirty="0" err="1"/>
              <a:t>integration</a:t>
            </a:r>
            <a:r>
              <a:rPr lang="hu-HU" dirty="0"/>
              <a:t> – is a </a:t>
            </a:r>
            <a:r>
              <a:rPr lang="hu-HU" dirty="0" err="1"/>
              <a:t>cosmic</a:t>
            </a:r>
            <a:r>
              <a:rPr lang="hu-HU" dirty="0"/>
              <a:t> </a:t>
            </a:r>
            <a:r>
              <a:rPr lang="hu-HU" dirty="0" err="1"/>
              <a:t>expansion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terraforming</a:t>
            </a:r>
            <a:r>
              <a:rPr lang="hu-HU" dirty="0"/>
              <a:t> (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failure</a:t>
            </a:r>
            <a:r>
              <a:rPr lang="hu-HU" dirty="0"/>
              <a:t> of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mission</a:t>
            </a:r>
            <a:r>
              <a:rPr lang="hu-HU" dirty="0"/>
              <a:t> </a:t>
            </a:r>
            <a:r>
              <a:rPr lang="hu-HU" dirty="0" err="1"/>
              <a:t>means</a:t>
            </a:r>
            <a:r>
              <a:rPr lang="hu-HU" dirty="0"/>
              <a:t> an End of </a:t>
            </a:r>
            <a:r>
              <a:rPr lang="hu-HU" dirty="0" err="1"/>
              <a:t>Evolutionary</a:t>
            </a:r>
            <a:r>
              <a:rPr lang="hu-HU" dirty="0"/>
              <a:t> </a:t>
            </a:r>
            <a:r>
              <a:rPr lang="hu-HU" dirty="0" err="1"/>
              <a:t>system</a:t>
            </a:r>
            <a:r>
              <a:rPr lang="hu-HU" dirty="0"/>
              <a:t> </a:t>
            </a:r>
            <a:r>
              <a:rPr lang="hu-HU" dirty="0" err="1"/>
              <a:t>dynamics</a:t>
            </a:r>
            <a:r>
              <a:rPr lang="hu-HU" dirty="0"/>
              <a:t> – Vilmos Csányi: in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case</a:t>
            </a:r>
            <a:r>
              <a:rPr lang="hu-HU" dirty="0"/>
              <a:t> </a:t>
            </a:r>
            <a:r>
              <a:rPr lang="hu-HU" i="1" dirty="0"/>
              <a:t>„</a:t>
            </a:r>
            <a:r>
              <a:rPr lang="hu-HU" i="1" dirty="0" err="1"/>
              <a:t>our</a:t>
            </a:r>
            <a:r>
              <a:rPr lang="hu-HU" i="1" dirty="0"/>
              <a:t> </a:t>
            </a:r>
            <a:r>
              <a:rPr lang="hu-HU" i="1" dirty="0" err="1"/>
              <a:t>whole</a:t>
            </a:r>
            <a:r>
              <a:rPr lang="hu-HU" i="1" dirty="0"/>
              <a:t> </a:t>
            </a:r>
            <a:r>
              <a:rPr lang="hu-HU" i="1" dirty="0" err="1"/>
              <a:t>evolutionary</a:t>
            </a:r>
            <a:r>
              <a:rPr lang="hu-HU" i="1" dirty="0"/>
              <a:t> </a:t>
            </a:r>
            <a:r>
              <a:rPr lang="hu-HU" i="1" dirty="0" err="1"/>
              <a:t>history</a:t>
            </a:r>
            <a:r>
              <a:rPr lang="hu-HU" i="1" dirty="0"/>
              <a:t> </a:t>
            </a:r>
            <a:r>
              <a:rPr lang="hu-HU" i="1" dirty="0" err="1"/>
              <a:t>will</a:t>
            </a:r>
            <a:r>
              <a:rPr lang="hu-HU" i="1" dirty="0"/>
              <a:t> be a </a:t>
            </a:r>
            <a:r>
              <a:rPr lang="hu-HU" i="1" dirty="0" err="1"/>
              <a:t>subchapter</a:t>
            </a:r>
            <a:r>
              <a:rPr lang="hu-HU" i="1" dirty="0"/>
              <a:t> of </a:t>
            </a:r>
            <a:r>
              <a:rPr lang="hu-HU" i="1" dirty="0" err="1"/>
              <a:t>the</a:t>
            </a:r>
            <a:r>
              <a:rPr lang="hu-HU" i="1" dirty="0"/>
              <a:t> </a:t>
            </a:r>
            <a:r>
              <a:rPr lang="hu-HU" i="1" dirty="0" err="1"/>
              <a:t>low</a:t>
            </a:r>
            <a:r>
              <a:rPr lang="hu-HU" i="1" dirty="0"/>
              <a:t> </a:t>
            </a:r>
            <a:r>
              <a:rPr lang="hu-HU" i="1" dirty="0" err="1"/>
              <a:t>temperature</a:t>
            </a:r>
            <a:r>
              <a:rPr lang="hu-HU" i="1" dirty="0"/>
              <a:t> </a:t>
            </a:r>
            <a:r>
              <a:rPr lang="hu-HU" i="1" dirty="0" err="1"/>
              <a:t>physics</a:t>
            </a:r>
            <a:r>
              <a:rPr lang="hu-HU" i="1" dirty="0"/>
              <a:t>”</a:t>
            </a:r>
            <a:r>
              <a:rPr lang="hu-HU" dirty="0"/>
              <a:t> </a:t>
            </a:r>
          </a:p>
        </p:txBody>
      </p:sp>
      <p:pic>
        <p:nvPicPr>
          <p:cNvPr id="5" name="Kép 4" descr="A képen Emberi arc, személy, ruházat, Homlok látható&#10;&#10;Automatikusan generált leírás">
            <a:extLst>
              <a:ext uri="{FF2B5EF4-FFF2-40B4-BE49-F238E27FC236}">
                <a16:creationId xmlns:a16="http://schemas.microsoft.com/office/drawing/2014/main" xmlns="" id="{C5598546-37AD-3DA1-EA45-FCABF0C1F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018" y="3998042"/>
            <a:ext cx="193357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502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7ECAC6A8-B240-36A2-F6A1-F66C4811A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hu-HU" sz="5000"/>
              <a:t>Thank you for your attention!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xmlns="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9AB72F4-1226-BCEB-469A-48066290F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200">
                <a:hlinkClick r:id="rId2"/>
              </a:rPr>
              <a:t>laszlo.karvalics@iask.hu</a:t>
            </a:r>
            <a:r>
              <a:rPr lang="hu-HU" sz="2200"/>
              <a:t> </a:t>
            </a:r>
          </a:p>
        </p:txBody>
      </p:sp>
      <p:pic>
        <p:nvPicPr>
          <p:cNvPr id="5" name="Kép 4" descr="A képen művészet, ég, csillag, Világűr látható&#10;&#10;Automatikusan generált leírás">
            <a:extLst>
              <a:ext uri="{FF2B5EF4-FFF2-40B4-BE49-F238E27FC236}">
                <a16:creationId xmlns:a16="http://schemas.microsoft.com/office/drawing/2014/main" xmlns="" id="{528FB350-EC33-6633-D2C3-783A85DDE3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11" r="-1" b="280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6942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609</Words>
  <Application>Microsoft Office PowerPoint</Application>
  <PresentationFormat>Произвольный</PresentationFormat>
  <Paragraphs>93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Office-téma</vt:lpstr>
      <vt:lpstr>THE FIVE CONTROL STRUCTURES OF SOCIAL HISTORY –                                       AN EVOLUTIONARY TYPOLOGY</vt:lpstr>
      <vt:lpstr>James Beniger and his Control Revolution (1986)</vt:lpstr>
      <vt:lpstr>Causal Derivation </vt:lpstr>
      <vt:lpstr>Beniger as proto-Big Historian</vt:lpstr>
      <vt:lpstr>Problems with the theory</vt:lpstr>
      <vt:lpstr>Hommage to Beniger – and a need for …</vt:lpstr>
      <vt:lpstr>Big History of human communities from the point of view of symbiogenetic push</vt:lpstr>
      <vt:lpstr>Презентация PowerPoint</vt:lpstr>
      <vt:lpstr>Final comments for Big Historians 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Értekezlet</dc:title>
  <dc:creator>Németh Noel</dc:creator>
  <cp:lastModifiedBy>Столярова Евгения Сергеевна</cp:lastModifiedBy>
  <cp:revision>7</cp:revision>
  <dcterms:created xsi:type="dcterms:W3CDTF">2020-10-28T12:35:22Z</dcterms:created>
  <dcterms:modified xsi:type="dcterms:W3CDTF">2023-10-31T05:41:41Z</dcterms:modified>
</cp:coreProperties>
</file>