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344" r:id="rId4"/>
    <p:sldId id="345" r:id="rId5"/>
    <p:sldId id="336" r:id="rId6"/>
    <p:sldId id="346" r:id="rId7"/>
    <p:sldId id="293" r:id="rId8"/>
    <p:sldId id="356" r:id="rId9"/>
    <p:sldId id="348" r:id="rId10"/>
    <p:sldId id="349" r:id="rId11"/>
    <p:sldId id="350" r:id="rId12"/>
    <p:sldId id="296" r:id="rId13"/>
    <p:sldId id="320" r:id="rId14"/>
    <p:sldId id="277" r:id="rId15"/>
    <p:sldId id="311" r:id="rId16"/>
    <p:sldId id="313" r:id="rId17"/>
    <p:sldId id="343" r:id="rId18"/>
    <p:sldId id="357" r:id="rId19"/>
    <p:sldId id="322" r:id="rId20"/>
    <p:sldId id="352" r:id="rId21"/>
    <p:sldId id="289" r:id="rId22"/>
    <p:sldId id="331" r:id="rId23"/>
    <p:sldId id="284" r:id="rId24"/>
    <p:sldId id="286" r:id="rId25"/>
    <p:sldId id="35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2013" autoAdjust="0"/>
  </p:normalViewPr>
  <p:slideViewPr>
    <p:cSldViewPr>
      <p:cViewPr varScale="1">
        <p:scale>
          <a:sx n="71" d="100"/>
          <a:sy n="71" d="100"/>
        </p:scale>
        <p:origin x="-3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ete\My%20Documents\PPT%20Slides\pleistocene\Number%20millennial%20scale%20events%20plus%20brain%20size%20per%20glacial%20cycle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2958277841382591"/>
          <c:y val="0.16818205416630633"/>
          <c:w val="0.76814520588487389"/>
          <c:h val="0.640548585272994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Abrupt events Loulergue et al, Nature 453, 383, 2008:Dome C Antarctica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10-125</c:v>
                </c:pt>
                <c:pt idx="1">
                  <c:v>126-240</c:v>
                </c:pt>
                <c:pt idx="2">
                  <c:v>241-335</c:v>
                </c:pt>
                <c:pt idx="3">
                  <c:v>336-424</c:v>
                </c:pt>
                <c:pt idx="4">
                  <c:v>425-525</c:v>
                </c:pt>
                <c:pt idx="5">
                  <c:v>526-625</c:v>
                </c:pt>
                <c:pt idx="6">
                  <c:v>626-725</c:v>
                </c:pt>
                <c:pt idx="7">
                  <c:v>726-800</c:v>
                </c:pt>
                <c:pt idx="8">
                  <c:v>801-899</c:v>
                </c:pt>
                <c:pt idx="9">
                  <c:v>900-1,099</c:v>
                </c:pt>
                <c:pt idx="10">
                  <c:v>1,100-1,299</c:v>
                </c:pt>
                <c:pt idx="11">
                  <c:v>1,300-1,499</c:v>
                </c:pt>
                <c:pt idx="12">
                  <c:v>1,500-1,699</c:v>
                </c:pt>
                <c:pt idx="13">
                  <c:v>1,700-1,900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25</c:v>
                </c:pt>
                <c:pt idx="1">
                  <c:v>10</c:v>
                </c:pt>
                <c:pt idx="2">
                  <c:v>9</c:v>
                </c:pt>
                <c:pt idx="3">
                  <c:v>7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FF-428C-A3F7-CA37D63023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Abrupt events Martrat et al, Science 317 502, 2007: Iberian Margin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Sheet1!$A$2:$A$15</c:f>
              <c:strCache>
                <c:ptCount val="14"/>
                <c:pt idx="0">
                  <c:v>10-125</c:v>
                </c:pt>
                <c:pt idx="1">
                  <c:v>126-240</c:v>
                </c:pt>
                <c:pt idx="2">
                  <c:v>241-335</c:v>
                </c:pt>
                <c:pt idx="3">
                  <c:v>336-424</c:v>
                </c:pt>
                <c:pt idx="4">
                  <c:v>425-525</c:v>
                </c:pt>
                <c:pt idx="5">
                  <c:v>526-625</c:v>
                </c:pt>
                <c:pt idx="6">
                  <c:v>626-725</c:v>
                </c:pt>
                <c:pt idx="7">
                  <c:v>726-800</c:v>
                </c:pt>
                <c:pt idx="8">
                  <c:v>801-899</c:v>
                </c:pt>
                <c:pt idx="9">
                  <c:v>900-1,099</c:v>
                </c:pt>
                <c:pt idx="10">
                  <c:v>1,100-1,299</c:v>
                </c:pt>
                <c:pt idx="11">
                  <c:v>1,300-1,499</c:v>
                </c:pt>
                <c:pt idx="12">
                  <c:v>1,500-1,699</c:v>
                </c:pt>
                <c:pt idx="13">
                  <c:v>1,700-1,900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26</c:v>
                </c:pt>
                <c:pt idx="1">
                  <c:v>15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9FF-428C-A3F7-CA37D63023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Mean brain size Ash &amp; Gallup 2007 X 0.01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10-125</c:v>
                </c:pt>
                <c:pt idx="1">
                  <c:v>126-240</c:v>
                </c:pt>
                <c:pt idx="2">
                  <c:v>241-335</c:v>
                </c:pt>
                <c:pt idx="3">
                  <c:v>336-424</c:v>
                </c:pt>
                <c:pt idx="4">
                  <c:v>425-525</c:v>
                </c:pt>
                <c:pt idx="5">
                  <c:v>526-625</c:v>
                </c:pt>
                <c:pt idx="6">
                  <c:v>626-725</c:v>
                </c:pt>
                <c:pt idx="7">
                  <c:v>726-800</c:v>
                </c:pt>
                <c:pt idx="8">
                  <c:v>801-899</c:v>
                </c:pt>
                <c:pt idx="9">
                  <c:v>900-1,099</c:v>
                </c:pt>
                <c:pt idx="10">
                  <c:v>1,100-1,299</c:v>
                </c:pt>
                <c:pt idx="11">
                  <c:v>1,300-1,499</c:v>
                </c:pt>
                <c:pt idx="12">
                  <c:v>1,500-1,699</c:v>
                </c:pt>
                <c:pt idx="13">
                  <c:v>1,700-1,900</c:v>
                </c:pt>
              </c:strCache>
            </c:strRef>
          </c:cat>
          <c:val>
            <c:numRef>
              <c:f>Sheet1!$D$2:$D$15</c:f>
              <c:numCache>
                <c:formatCode>0.00</c:formatCode>
                <c:ptCount val="14"/>
                <c:pt idx="0">
                  <c:v>14.25</c:v>
                </c:pt>
                <c:pt idx="1">
                  <c:v>12.08</c:v>
                </c:pt>
                <c:pt idx="2">
                  <c:v>12.29</c:v>
                </c:pt>
                <c:pt idx="3">
                  <c:v>11.29</c:v>
                </c:pt>
                <c:pt idx="4">
                  <c:v>11.81</c:v>
                </c:pt>
                <c:pt idx="5">
                  <c:v>11.25</c:v>
                </c:pt>
                <c:pt idx="8">
                  <c:v>9.59</c:v>
                </c:pt>
                <c:pt idx="9">
                  <c:v>8.7000000000000011</c:v>
                </c:pt>
                <c:pt idx="10">
                  <c:v>9.0400000000000009</c:v>
                </c:pt>
                <c:pt idx="12">
                  <c:v>8.1399999999999988</c:v>
                </c:pt>
                <c:pt idx="13">
                  <c:v>6.25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9FF-428C-A3F7-CA37D6302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494080"/>
        <c:axId val="92512640"/>
      </c:barChart>
      <c:catAx>
        <c:axId val="92494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Thousands</a:t>
                </a:r>
                <a:r>
                  <a:rPr lang="en-US" baseline="0"/>
                  <a:t> of years ago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9167706410585965"/>
              <c:y val="0.9437208810437156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92512640"/>
        <c:crosses val="autoZero"/>
        <c:auto val="1"/>
        <c:lblAlgn val="ctr"/>
        <c:lblOffset val="100"/>
        <c:noMultiLvlLbl val="0"/>
      </c:catAx>
      <c:valAx>
        <c:axId val="92512640"/>
        <c:scaling>
          <c:orientation val="minMax"/>
        </c:scaling>
        <c:delete val="0"/>
        <c:axPos val="l"/>
        <c:majorGridlines>
          <c:spPr>
            <a:ln>
              <a:solidFill>
                <a:srgbClr val="4F81BD">
                  <a:alpha val="0"/>
                </a:srgb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Number</a:t>
                </a:r>
                <a:r>
                  <a:rPr lang="en-US" baseline="0"/>
                  <a:t> of</a:t>
                </a:r>
              </a:p>
              <a:p>
                <a:pPr>
                  <a:defRPr/>
                </a:pPr>
                <a:r>
                  <a:rPr lang="en-US" baseline="0"/>
                  <a:t>abrupt events</a:t>
                </a:r>
              </a:p>
              <a:p>
                <a:pPr>
                  <a:defRPr/>
                </a:pPr>
                <a:r>
                  <a:rPr lang="en-US" baseline="0"/>
                  <a:t>&amp;</a:t>
                </a:r>
              </a:p>
              <a:p>
                <a:pPr>
                  <a:defRPr/>
                </a:pPr>
                <a:r>
                  <a:rPr lang="en-US" baseline="0"/>
                  <a:t>Brain size X 0.01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2494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0354650030763997"/>
          <c:y val="0.15463451683924126"/>
          <c:w val="0.68066576015347591"/>
          <c:h val="0.22823438209464345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06980-6372-4156-97CA-AB252DF78F4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1EA95-BB21-4651-9024-C1E35C5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96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770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907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52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52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72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72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30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57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3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E98EC6-EF82-4DB1-9930-AAD1EBF6017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12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63D6B6-A738-4AEE-A01D-FABB6E833BCA}" type="slidenum">
              <a:rPr lang="en-US"/>
              <a:pPr/>
              <a:t>12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0785E6-2027-4AC9-84F2-D755F091539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7D106EE-7863-463D-920F-D58ACBD7CFA6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82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05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82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21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378916-6D4A-4D4F-9AF8-CE401A6FBF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378916-6D4A-4D4F-9AF8-CE401A6FBF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378916-6D4A-4D4F-9AF8-CE401A6FBF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378916-6D4A-4D4F-9AF8-CE401A6FBF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1EA95-BB21-4651-9024-C1E35C58051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80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26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7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31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39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21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2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44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24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57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37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A12585-4916-43A6-B0F7-1E1AD727B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C0B0490-41A5-4AD4-AE37-4F7A5E864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1519E0-D53E-4CD0-9E91-C521657A9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6B0B21-A6EC-411E-B421-AF503A7E8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2A0147-729C-4CF8-B6F3-865E027E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65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EB769E-DC29-4248-A572-B6EAB1688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AC081E-BB6A-4100-A1BD-FCAD80B94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96A162-7AC0-4FB0-BD62-D2D76E3AF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4E995D-8DCE-4CFC-A302-C8B99D612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FEB2E13-B49C-4A0A-B7EA-7F14CBA96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37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6AA8AE-542C-4328-A613-02EB5E3E7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089DD40-2E2A-49BF-A1E6-31A1F7080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F7FE7AE-F0D7-4353-9756-004DF9815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A2DBCD-EC61-4182-AFBD-225E60E1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370C2A-BCFE-433F-A737-6F9F41B21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75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3712F1-5C58-45E9-A049-8738E47B8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61EDEB-0A4B-4D0A-958B-D91747A13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0071CFC-9B9D-46D4-9242-0923E207F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B1079F0-DED7-442B-8ACC-67AE2374A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BF06120-53D4-4FC8-842F-F19BF8D12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2E4A9B2-1D33-4B31-9D35-50DD33B1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24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5CA101-A51F-4F1E-B97D-1C46E6520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0A5E235-933C-460D-9595-645D45D32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4B524EB-7EBC-4E55-BBEA-5815CD0CD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CE04AD7-641C-47A1-A2B5-86F3BBC052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9A9478D-5F85-4C08-A0E3-67B211EA73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C6496A9-F8E4-4CAA-8C21-EBBB2E11D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DD7BF66-C101-498E-A6B5-881F5BDB7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F4ACD36-E17C-4E4C-9520-79165F95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91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EBC073-91E4-4478-94D8-C40B2449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34E2C39-3757-4B0B-BA5C-2D284DC89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C7F82A-BFA6-4223-984E-01F86498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A42B0D6-0907-4C9B-BA0E-002D3B921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68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40E02C4-D721-417D-9E2A-133BA8394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F0A89C1-1DAB-4502-A8AE-90249D3D3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2FABF9-5964-494C-B555-7B8F16631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01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C36657-43D0-4E5F-B3F2-CE7627C2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FF24F7-3BCB-4566-B7B1-E8C5D0C51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8D5809C-7992-4837-81EC-8EF22D49A1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0D39A8C-0BCD-45B4-B1BC-02EE24EBD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78233B-7855-48CD-A26E-4F2C0354B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B26FF65-364E-4A9E-868F-7B3F5B939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012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82609C-1A32-453A-9137-F1DB344B1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D3F5342-A3A6-4094-83BE-3D3B754287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C330CFD-2A6E-4124-B26A-F62F3954D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E90D11D-0342-4F9F-BC44-B99B5052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27515B6-1BDA-4166-BB2E-A731118CD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097E634-B839-44BD-916E-87CCAA1F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09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A713C0-B2F5-485D-84FE-9CCB11CB6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57D0BFA-E280-46C5-9B83-F7AD72F0C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F1F04C4-ABE8-4C46-BCC5-B8366262C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41AB12-1B0B-4C5A-8893-8C3D8035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A472D0-8781-4BC0-98E8-BE71B7015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6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B38B60E-9C03-44FC-8828-16DA047F33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BF3E448-498E-4777-8F3D-B7638C7E7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87B431-0A94-46AC-81B6-9BED20003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5DE7B8-A59D-4ED5-B894-DEFEFBCEE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374266-C432-4893-88DA-963675760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779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0ABDE-5900-4B46-84C4-04341C93BCF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293D8-2C09-48A2-9844-0F3D7F076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78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BCA9C4F-12CE-4FAD-91EA-E3B8C069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BB27AB-F82F-45D8-BFC8-523CB2E7D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BD9043-0E0D-4718-A7C2-51CC0776D2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4540C-9D48-478C-A207-02492AA1AA0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8C80C1-340D-4BA9-AF89-A77B11969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A1EC5B-2411-4546-AB22-0B301AB55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AB001-E7FE-4092-BA8B-46F8B3EA8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0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culturalevolutionsociety.org/human_systems_module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9.wmf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7526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/>
              <a:t>Macroevolution’s Place in Big History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01828" y="3581400"/>
            <a:ext cx="41802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Fifth International Symposium</a:t>
            </a:r>
          </a:p>
          <a:p>
            <a:pPr algn="ctr"/>
            <a:r>
              <a:rPr lang="en-US" sz="2400" dirty="0"/>
              <a:t>Big History and Global Evolution</a:t>
            </a:r>
          </a:p>
          <a:p>
            <a:pPr algn="ctr"/>
            <a:r>
              <a:rPr lang="en-US" sz="2400" dirty="0"/>
              <a:t>Moscow</a:t>
            </a:r>
          </a:p>
          <a:p>
            <a:pPr algn="ctr"/>
            <a:r>
              <a:rPr lang="en-US" sz="2400" dirty="0"/>
              <a:t>24-26 October, 2023</a:t>
            </a:r>
          </a:p>
          <a:p>
            <a:pPr algn="ctr"/>
            <a:r>
              <a:rPr lang="en-US" sz="2400" dirty="0"/>
              <a:t>Via Zoom</a:t>
            </a:r>
          </a:p>
        </p:txBody>
      </p:sp>
    </p:spTree>
    <p:extLst>
      <p:ext uri="{BB962C8B-B14F-4D97-AF65-F5344CB8AC3E}">
        <p14:creationId xmlns:p14="http://schemas.microsoft.com/office/powerpoint/2010/main" val="2282740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Macroevolution’s concerns overlap with Big History’s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Macroevolution in evolutionary biology</a:t>
            </a:r>
          </a:p>
          <a:p>
            <a:pPr lvl="1"/>
            <a:r>
              <a:rPr lang="en-US" sz="2400" dirty="0"/>
              <a:t>Time scale typically upwards of 10s of generations</a:t>
            </a:r>
          </a:p>
          <a:p>
            <a:pPr lvl="1"/>
            <a:r>
              <a:rPr lang="en-US" sz="2400" dirty="0"/>
              <a:t>Direct observation and experiment generally not possible</a:t>
            </a:r>
          </a:p>
          <a:p>
            <a:pPr lvl="1"/>
            <a:r>
              <a:rPr lang="en-US" sz="2400" dirty="0"/>
              <a:t>Dependent on biogeochemistry, geology, paleoecology and paleontology</a:t>
            </a:r>
          </a:p>
          <a:p>
            <a:r>
              <a:rPr lang="en-US" sz="2800" dirty="0"/>
              <a:t>Big History</a:t>
            </a:r>
          </a:p>
          <a:p>
            <a:pPr lvl="1"/>
            <a:r>
              <a:rPr lang="en-US" sz="2400" dirty="0"/>
              <a:t>All of the above</a:t>
            </a:r>
          </a:p>
          <a:p>
            <a:pPr lvl="1"/>
            <a:r>
              <a:rPr lang="en-US" sz="2400" dirty="0"/>
              <a:t>Plus evolution of the universe, solar system, planet earth, origin of life, human evolution</a:t>
            </a:r>
          </a:p>
          <a:p>
            <a:pPr lvl="1"/>
            <a:r>
              <a:rPr lang="en-US" sz="2400" dirty="0"/>
              <a:t>Dependent on history, paleoanthropology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432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Most interesting questions often macroevolutionary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Is life common in the universe or rare?</a:t>
            </a:r>
          </a:p>
          <a:p>
            <a:r>
              <a:rPr lang="en-US" sz="2800" dirty="0"/>
              <a:t>Is intelligent life common in the universe or rare?</a:t>
            </a:r>
          </a:p>
          <a:p>
            <a:r>
              <a:rPr lang="en-US" sz="2800" dirty="0"/>
              <a:t>Why are humans’ big brains and culture a Pleistocene phenomenon?</a:t>
            </a:r>
          </a:p>
          <a:p>
            <a:r>
              <a:rPr lang="en-US" sz="2800" dirty="0"/>
              <a:t>Why did agriculture begin to evolve 10 </a:t>
            </a:r>
            <a:r>
              <a:rPr lang="en-US" sz="2800" dirty="0" err="1"/>
              <a:t>kya</a:t>
            </a:r>
            <a:r>
              <a:rPr lang="en-US" sz="2800" dirty="0"/>
              <a:t>, not 1 </a:t>
            </a:r>
            <a:r>
              <a:rPr lang="en-US" sz="2800" dirty="0" err="1"/>
              <a:t>kya</a:t>
            </a:r>
            <a:r>
              <a:rPr lang="en-US" sz="2800" dirty="0"/>
              <a:t> or 100 </a:t>
            </a:r>
            <a:r>
              <a:rPr lang="en-US" sz="2800" dirty="0" err="1"/>
              <a:t>kya</a:t>
            </a:r>
            <a:r>
              <a:rPr lang="en-US" sz="2800" dirty="0"/>
              <a:t>?</a:t>
            </a:r>
          </a:p>
          <a:p>
            <a:r>
              <a:rPr lang="en-US" sz="2800" dirty="0"/>
              <a:t>Why did human populations increase so dramatically in the last 500 years?</a:t>
            </a:r>
          </a:p>
          <a:p>
            <a:r>
              <a:rPr lang="en-US" sz="2800" dirty="0"/>
              <a:t>When and why did cumulative culture, language, cooperative breeding and other distinctive human traits evolve?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514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Why can’t we just extrapolate from microevolution to macroevolution?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027" y="1615114"/>
            <a:ext cx="7272808" cy="463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6347342"/>
            <a:ext cx="5963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Charles Perreault 2012 PLoS1 (Erhard’s talk on Tuesday)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32856"/>
            <a:ext cx="2311705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4509120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Microbial evolution</a:t>
            </a:r>
          </a:p>
          <a:p>
            <a:r>
              <a:rPr lang="en-US" dirty="0"/>
              <a:t>time scale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555776" y="3501008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D8EB7E5-604D-4603-BF35-DFBE3983C7BD}"/>
              </a:ext>
            </a:extLst>
          </p:cNvPr>
          <p:cNvSpPr txBox="1"/>
          <p:nvPr/>
        </p:nvSpPr>
        <p:spPr>
          <a:xfrm>
            <a:off x="2425059" y="1574846"/>
            <a:ext cx="6732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Evolution has ample reserve horsepower? </a:t>
            </a:r>
            <a:r>
              <a:rPr lang="en-US" dirty="0"/>
              <a:t>Jim Valentine</a:t>
            </a:r>
          </a:p>
        </p:txBody>
      </p:sp>
    </p:spTree>
    <p:extLst>
      <p:ext uri="{BB962C8B-B14F-4D97-AF65-F5344CB8AC3E}">
        <p14:creationId xmlns:p14="http://schemas.microsoft.com/office/powerpoint/2010/main" val="379240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Tempo, mode, and pattern:</a:t>
            </a:r>
            <a:br>
              <a:rPr lang="en-US" dirty="0"/>
            </a:br>
            <a:r>
              <a:rPr lang="en-US" sz="3100" dirty="0"/>
              <a:t>George Gaylord Simpson, 1944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Tempo-the rate(s) of evolution</a:t>
            </a:r>
          </a:p>
          <a:p>
            <a:pPr lvl="1"/>
            <a:r>
              <a:rPr lang="en-US" dirty="0"/>
              <a:t>Cultural versus genetic</a:t>
            </a:r>
          </a:p>
          <a:p>
            <a:pPr lvl="1"/>
            <a:r>
              <a:rPr lang="en-US" dirty="0"/>
              <a:t>Variation, strength of selective forces</a:t>
            </a:r>
          </a:p>
          <a:p>
            <a:r>
              <a:rPr lang="en-US" dirty="0"/>
              <a:t>Mode-the processes driving change</a:t>
            </a:r>
          </a:p>
          <a:p>
            <a:pPr lvl="1"/>
            <a:r>
              <a:rPr lang="en-US" dirty="0"/>
              <a:t>Selective processes acting on genes or culture</a:t>
            </a:r>
          </a:p>
          <a:p>
            <a:pPr lvl="1"/>
            <a:r>
              <a:rPr lang="en-US" dirty="0"/>
              <a:t>Random effects</a:t>
            </a:r>
          </a:p>
          <a:p>
            <a:pPr lvl="1"/>
            <a:r>
              <a:rPr lang="en-US" dirty="0"/>
              <a:t>Gene-culture and other forms of coevolution</a:t>
            </a:r>
          </a:p>
          <a:p>
            <a:r>
              <a:rPr lang="en-US" dirty="0"/>
              <a:t>Patterns</a:t>
            </a:r>
          </a:p>
          <a:p>
            <a:pPr lvl="1"/>
            <a:r>
              <a:rPr lang="en-US" dirty="0"/>
              <a:t>Random walks</a:t>
            </a:r>
          </a:p>
          <a:p>
            <a:pPr lvl="1"/>
            <a:r>
              <a:rPr lang="en-US" dirty="0"/>
              <a:t>Diversification as in adaptive radiations</a:t>
            </a:r>
          </a:p>
          <a:p>
            <a:pPr lvl="1"/>
            <a:r>
              <a:rPr lang="en-US" dirty="0"/>
              <a:t>Monotonic (progressive) change</a:t>
            </a:r>
          </a:p>
          <a:p>
            <a:pPr lvl="1"/>
            <a:r>
              <a:rPr lang="en-US" dirty="0"/>
              <a:t>Stasis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1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pitchFamily="34" charset="0"/>
                <a:cs typeface="Arial" pitchFamily="34" charset="0"/>
              </a:rPr>
              <a:t>Macroevolutionary</a:t>
            </a:r>
            <a:r>
              <a:rPr lang="en-US" dirty="0">
                <a:latin typeface="Arial" pitchFamily="34" charset="0"/>
                <a:cs typeface="Arial" pitchFamily="34" charset="0"/>
              </a:rPr>
              <a:t> hypotheses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32" y="1524000"/>
            <a:ext cx="8229600" cy="4953000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 err="1">
                <a:latin typeface="Arial" pitchFamily="34" charset="0"/>
                <a:cs typeface="Arial" pitchFamily="34" charset="0"/>
              </a:rPr>
              <a:t>Internalist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Tempo and mode regulated by evolutionary processes themselves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Evolution often imagined to be inherently slow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Evolution often (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controversially</a:t>
            </a:r>
            <a:r>
              <a:rPr lang="en-US" dirty="0">
                <a:latin typeface="Arial" pitchFamily="34" charset="0"/>
                <a:cs typeface="Arial" pitchFamily="34" charset="0"/>
              </a:rPr>
              <a:t>) imagined to be progressive, toward greater complexity for example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Example: evolution of stars rather deterministically internal</a:t>
            </a:r>
          </a:p>
          <a:p>
            <a:r>
              <a:rPr lang="en-US" sz="3200" dirty="0">
                <a:latin typeface="Arial" pitchFamily="34" charset="0"/>
                <a:cs typeface="Arial" pitchFamily="34" charset="0"/>
              </a:rPr>
              <a:t>Externalist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Evolutionary patterns a response to selection in environments of the relatively recent past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Evolution potentially fast on the geological time scale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Macro patterns thus reflect environmental patterns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Pre-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adaptationist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When environments change some have existing characters that can be readily adapted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Those without pre-adaptations go extinct</a:t>
            </a:r>
          </a:p>
          <a:p>
            <a:pPr marL="457200" lvl="1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337A634-7519-4F55-BC4E-39AD3E337768}"/>
              </a:ext>
            </a:extLst>
          </p:cNvPr>
          <p:cNvSpPr txBox="1"/>
          <p:nvPr/>
        </p:nvSpPr>
        <p:spPr>
          <a:xfrm>
            <a:off x="4267200" y="6398696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Sun’s talk yesterday</a:t>
            </a:r>
          </a:p>
        </p:txBody>
      </p:sp>
    </p:spTree>
    <p:extLst>
      <p:ext uri="{BB962C8B-B14F-4D97-AF65-F5344CB8AC3E}">
        <p14:creationId xmlns:p14="http://schemas.microsoft.com/office/powerpoint/2010/main" val="177545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5DF5EF-BBC5-4EA4-BCC2-564665A95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Debates go back a long 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C69C0A-C991-428D-A3A1-7187C5B38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Darwin (largely externalist, </a:t>
            </a:r>
            <a:r>
              <a:rPr lang="en-US" dirty="0" err="1"/>
              <a:t>particularist</a:t>
            </a:r>
            <a:r>
              <a:rPr lang="en-US" dirty="0"/>
              <a:t>, non-progressivist) versus Spencer (largely internalist, progressivist)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Franz Boas (historical </a:t>
            </a:r>
            <a:r>
              <a:rPr lang="en-US" dirty="0" err="1"/>
              <a:t>particularist</a:t>
            </a:r>
            <a:r>
              <a:rPr lang="en-US" dirty="0"/>
              <a:t>) versus Leslie White (material progressivist)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DE4805-07C5-432F-A4DA-392451A1272B}"/>
              </a:ext>
            </a:extLst>
          </p:cNvPr>
          <p:cNvSpPr txBox="1"/>
          <p:nvPr/>
        </p:nvSpPr>
        <p:spPr>
          <a:xfrm>
            <a:off x="2057400" y="3540015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Human case</a:t>
            </a:r>
          </a:p>
        </p:txBody>
      </p:sp>
    </p:spTree>
    <p:extLst>
      <p:ext uri="{BB962C8B-B14F-4D97-AF65-F5344CB8AC3E}">
        <p14:creationId xmlns:p14="http://schemas.microsoft.com/office/powerpoint/2010/main" val="2234579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38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Examples: human origins macro questions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did humans evolve in the Pleistocene?</a:t>
            </a:r>
          </a:p>
          <a:p>
            <a:r>
              <a:rPr lang="en-US" dirty="0"/>
              <a:t>Why didn’t other species evolve a very high dependence on cultural adaptations?</a:t>
            </a:r>
          </a:p>
          <a:p>
            <a:r>
              <a:rPr lang="en-US" dirty="0"/>
              <a:t>Why did it take the whole Pleistocene, not more, not less, for </a:t>
            </a:r>
            <a:r>
              <a:rPr lang="en-US" i="1" dirty="0"/>
              <a:t>Homo sapiens </a:t>
            </a:r>
            <a:r>
              <a:rPr lang="en-US" dirty="0"/>
              <a:t>to evolve?</a:t>
            </a:r>
          </a:p>
          <a:p>
            <a:r>
              <a:rPr lang="en-US" dirty="0"/>
              <a:t>What explains the progressive cultural evolutionary trend in the Holocene?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725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Internalist</a:t>
            </a:r>
            <a:r>
              <a:rPr lang="en-US" dirty="0"/>
              <a:t> explanations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Old progressivist ideas (Haeckel’s tree of evolution)</a:t>
            </a:r>
          </a:p>
          <a:p>
            <a:r>
              <a:rPr lang="en-US" dirty="0"/>
              <a:t>Trigger + positive feedback proposals (progressivist)</a:t>
            </a:r>
          </a:p>
          <a:p>
            <a:pPr lvl="1"/>
            <a:r>
              <a:rPr lang="en-US" dirty="0"/>
              <a:t>Free hands (Washburn 1959)</a:t>
            </a:r>
          </a:p>
          <a:p>
            <a:pPr lvl="1"/>
            <a:r>
              <a:rPr lang="en-US" dirty="0"/>
              <a:t>Language (Maynard Smith and Szathmary 1995)</a:t>
            </a:r>
          </a:p>
          <a:p>
            <a:pPr lvl="1"/>
            <a:r>
              <a:rPr lang="en-US" dirty="0"/>
              <a:t>Cooperative breeding (Hrdy 2009, Isler and van Schaik 2009)</a:t>
            </a:r>
          </a:p>
          <a:p>
            <a:pPr lvl="1"/>
            <a:r>
              <a:rPr lang="en-US" dirty="0"/>
              <a:t>Cooking (Wrangham 2009)</a:t>
            </a:r>
          </a:p>
          <a:p>
            <a:r>
              <a:rPr lang="en-US" dirty="0"/>
              <a:t>At short enough time scales the maximum rate of evolution must be limiting</a:t>
            </a:r>
          </a:p>
          <a:p>
            <a:pPr lvl="1"/>
            <a:r>
              <a:rPr lang="en-US" dirty="0"/>
              <a:t>But Gingerich-Perreault curves suggest much reserve adaptive capacity thus perhaps mainly external regulation of evolutionary patterns on geological time scale</a:t>
            </a:r>
          </a:p>
          <a:p>
            <a:pPr lvl="1"/>
            <a:r>
              <a:rPr lang="en-US" dirty="0"/>
              <a:t>Holocene progressive evolution quasi-experiment</a:t>
            </a:r>
          </a:p>
        </p:txBody>
      </p:sp>
    </p:spTree>
    <p:extLst>
      <p:ext uri="{BB962C8B-B14F-4D97-AF65-F5344CB8AC3E}">
        <p14:creationId xmlns:p14="http://schemas.microsoft.com/office/powerpoint/2010/main" val="2236642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Plenty of grist for externalist environment driven hypotheses</a:t>
            </a:r>
          </a:p>
        </p:txBody>
      </p:sp>
    </p:spTree>
    <p:extLst>
      <p:ext uri="{BB962C8B-B14F-4D97-AF65-F5344CB8AC3E}">
        <p14:creationId xmlns:p14="http://schemas.microsoft.com/office/powerpoint/2010/main" val="271375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latin typeface="Arial" pitchFamily="34" charset="0"/>
                <a:cs typeface="Arial" pitchFamily="34" charset="0"/>
              </a:rPr>
              <a:t>Climate variation in space and time</a:t>
            </a:r>
          </a:p>
        </p:txBody>
      </p:sp>
      <p:pic>
        <p:nvPicPr>
          <p:cNvPr id="7171" name="Picture 5" descr="Zachos Cenozoc recor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270000"/>
            <a:ext cx="6024563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7010400" y="6248400"/>
            <a:ext cx="2133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err="1"/>
              <a:t>Zachos</a:t>
            </a:r>
            <a:r>
              <a:rPr lang="en-US" sz="1200" dirty="0"/>
              <a:t> et al 2001 Science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6F8560B-352C-4E3C-8CEF-504C5680F91F}"/>
              </a:ext>
            </a:extLst>
          </p:cNvPr>
          <p:cNvSpPr txBox="1"/>
          <p:nvPr/>
        </p:nvSpPr>
        <p:spPr>
          <a:xfrm>
            <a:off x="7126523" y="2571617"/>
            <a:ext cx="1901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Mammalian</a:t>
            </a:r>
          </a:p>
          <a:p>
            <a:r>
              <a:rPr lang="en-US" dirty="0"/>
              <a:t>Brain size increase</a:t>
            </a:r>
          </a:p>
          <a:p>
            <a:r>
              <a:rPr lang="en-US" dirty="0" err="1"/>
              <a:t>Jerison</a:t>
            </a:r>
            <a:r>
              <a:rPr lang="en-US" dirty="0"/>
              <a:t> 1973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FB2617D4-F86D-41FD-8DA5-EFB6571F5C9A}"/>
              </a:ext>
            </a:extLst>
          </p:cNvPr>
          <p:cNvCxnSpPr/>
          <p:nvPr/>
        </p:nvCxnSpPr>
        <p:spPr>
          <a:xfrm flipV="1">
            <a:off x="7772400" y="1828800"/>
            <a:ext cx="0" cy="76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8FE25BBA-AA98-4FF9-BD95-010AF8826B24}"/>
              </a:ext>
            </a:extLst>
          </p:cNvPr>
          <p:cNvCxnSpPr>
            <a:cxnSpLocks/>
          </p:cNvCxnSpPr>
          <p:nvPr/>
        </p:nvCxnSpPr>
        <p:spPr>
          <a:xfrm>
            <a:off x="7772400" y="3581400"/>
            <a:ext cx="0" cy="2362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00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5900" y="1200150"/>
            <a:ext cx="6172200" cy="40005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Hominins</a:t>
            </a:r>
            <a:r>
              <a:rPr lang="en-US" dirty="0">
                <a:latin typeface="Arial" pitchFamily="34" charset="0"/>
                <a:cs typeface="Arial" pitchFamily="34" charset="0"/>
              </a:rPr>
              <a:t>’ very big brains evolved during 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Plio</a:t>
            </a:r>
            <a:r>
              <a:rPr lang="en-US" dirty="0">
                <a:latin typeface="Arial" pitchFamily="34" charset="0"/>
                <a:cs typeface="Arial" pitchFamily="34" charset="0"/>
              </a:rPr>
              <a:t>-Pleistocene increase in climate variation</a:t>
            </a:r>
          </a:p>
        </p:txBody>
      </p:sp>
      <p:pic>
        <p:nvPicPr>
          <p:cNvPr id="6148" name="Picture 4" descr="Hominid timeline + opdyk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0886" y="1864519"/>
            <a:ext cx="6422231" cy="312896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114801" y="2343151"/>
            <a:ext cx="9557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First stone tools</a:t>
            </a:r>
          </a:p>
        </p:txBody>
      </p:sp>
      <p:cxnSp>
        <p:nvCxnSpPr>
          <p:cNvPr id="10" name="Straight Arrow Connector 9"/>
          <p:cNvCxnSpPr>
            <a:stCxn id="4" idx="2"/>
          </p:cNvCxnSpPr>
          <p:nvPr/>
        </p:nvCxnSpPr>
        <p:spPr>
          <a:xfrm flipH="1">
            <a:off x="4457709" y="2573983"/>
            <a:ext cx="134948" cy="22636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Arial" pitchFamily="34" charset="0"/>
                <a:cs typeface="Arial" pitchFamily="34" charset="0"/>
              </a:rPr>
              <a:t>Millennial and sub-millennial scale variation from Greenland GRIP core</a:t>
            </a:r>
          </a:p>
        </p:txBody>
      </p:sp>
      <p:pic>
        <p:nvPicPr>
          <p:cNvPr id="11267" name="Picture 5" descr="ditlevsen l+ Heinrich events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5900" y="2228850"/>
            <a:ext cx="6286500" cy="2925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6572250" y="4972051"/>
            <a:ext cx="113685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dirty="0" err="1"/>
              <a:t>Ditlevsen</a:t>
            </a:r>
            <a:r>
              <a:rPr lang="en-US" sz="900" dirty="0"/>
              <a:t> et al. 1993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523" y="5213782"/>
            <a:ext cx="7666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Rob Boyd and I (1985) argued that high amplitude millennial and </a:t>
            </a:r>
            <a:r>
              <a:rPr lang="en-US" dirty="0" err="1">
                <a:solidFill>
                  <a:srgbClr val="FF0000"/>
                </a:solidFill>
              </a:rPr>
              <a:t>submillennial</a:t>
            </a:r>
            <a:r>
              <a:rPr lang="en-US" dirty="0">
                <a:solidFill>
                  <a:srgbClr val="FF0000"/>
                </a:solidFill>
              </a:rPr>
              <a:t> scale variation like this could support a costly culture adaptive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Arial" pitchFamily="34" charset="0"/>
                <a:cs typeface="Arial" pitchFamily="34" charset="0"/>
              </a:rPr>
              <a:t>Ongoing increases in millennial and sub-millennial scale variation</a:t>
            </a:r>
          </a:p>
        </p:txBody>
      </p:sp>
      <p:pic>
        <p:nvPicPr>
          <p:cNvPr id="113667" name="Picture 4" descr="Martrat 4 cyc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90800"/>
            <a:ext cx="8991600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8" name="Text Box 5"/>
          <p:cNvSpPr txBox="1">
            <a:spLocks noChangeArrowheads="1"/>
          </p:cNvSpPr>
          <p:nvPr/>
        </p:nvSpPr>
        <p:spPr bwMode="auto">
          <a:xfrm>
            <a:off x="5562600" y="3962400"/>
            <a:ext cx="20018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Martrat et al. Science 2007</a:t>
            </a:r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3276600" y="1752600"/>
            <a:ext cx="20970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Big brained hominids</a:t>
            </a:r>
          </a:p>
        </p:txBody>
      </p:sp>
      <p:sp>
        <p:nvSpPr>
          <p:cNvPr id="113670" name="Line 6"/>
          <p:cNvSpPr>
            <a:spLocks noChangeShapeType="1"/>
          </p:cNvSpPr>
          <p:nvPr/>
        </p:nvSpPr>
        <p:spPr bwMode="auto">
          <a:xfrm>
            <a:off x="4267200" y="2209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71" name="Text Box 7"/>
          <p:cNvSpPr txBox="1">
            <a:spLocks noChangeArrowheads="1"/>
          </p:cNvSpPr>
          <p:nvPr/>
        </p:nvSpPr>
        <p:spPr bwMode="auto">
          <a:xfrm>
            <a:off x="1447800" y="1550226"/>
            <a:ext cx="25923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Mode 4 or 4ish stone tools</a:t>
            </a:r>
          </a:p>
        </p:txBody>
      </p:sp>
      <p:sp>
        <p:nvSpPr>
          <p:cNvPr id="113672" name="Line 8"/>
          <p:cNvSpPr>
            <a:spLocks noChangeShapeType="1"/>
          </p:cNvSpPr>
          <p:nvPr/>
        </p:nvSpPr>
        <p:spPr bwMode="auto">
          <a:xfrm>
            <a:off x="2973376" y="22479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75" name="Line 11"/>
          <p:cNvSpPr>
            <a:spLocks noChangeShapeType="1"/>
          </p:cNvSpPr>
          <p:nvPr/>
        </p:nvSpPr>
        <p:spPr bwMode="auto">
          <a:xfrm flipH="1">
            <a:off x="685800" y="22098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13676" name="Picture 12" descr="Med sea surface temp 2 glacial cycles cropp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343400"/>
            <a:ext cx="7391400" cy="1997075"/>
          </a:xfrm>
          <a:prstGeom prst="rect">
            <a:avLst/>
          </a:prstGeom>
          <a:noFill/>
        </p:spPr>
      </p:pic>
      <p:sp>
        <p:nvSpPr>
          <p:cNvPr id="113677" name="Text Box 13"/>
          <p:cNvSpPr txBox="1">
            <a:spLocks noChangeArrowheads="1"/>
          </p:cNvSpPr>
          <p:nvPr/>
        </p:nvSpPr>
        <p:spPr bwMode="auto">
          <a:xfrm>
            <a:off x="6096000" y="6270625"/>
            <a:ext cx="1419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Martrat et al. 2004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7269" y="1834634"/>
            <a:ext cx="122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Agriculture</a:t>
            </a:r>
          </a:p>
        </p:txBody>
      </p:sp>
    </p:spTree>
    <p:extLst>
      <p:ext uri="{BB962C8B-B14F-4D97-AF65-F5344CB8AC3E}">
        <p14:creationId xmlns:p14="http://schemas.microsoft.com/office/powerpoint/2010/main" val="1169185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Brain size and abrupt climate change</a:t>
            </a:r>
          </a:p>
        </p:txBody>
      </p:sp>
      <p:graphicFrame>
        <p:nvGraphicFramePr>
          <p:cNvPr id="3" name="Chart 2"/>
          <p:cNvGraphicFramePr/>
          <p:nvPr/>
        </p:nvGraphicFramePr>
        <p:xfrm>
          <a:off x="1143000" y="1447800"/>
          <a:ext cx="6419850" cy="520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590800" y="4954172"/>
            <a:ext cx="5257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171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Ape pre-adaptations for cultural niche:</a:t>
            </a:r>
            <a:br>
              <a:rPr lang="en-US" dirty="0"/>
            </a:br>
            <a:r>
              <a:rPr lang="en-US" sz="3600" dirty="0"/>
              <a:t>Surpassing the gray ceiling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Apes have big brains</a:t>
            </a:r>
          </a:p>
          <a:p>
            <a:pPr lvl="1"/>
            <a:r>
              <a:rPr lang="en-US" dirty="0"/>
              <a:t>Good social learners</a:t>
            </a:r>
          </a:p>
          <a:p>
            <a:r>
              <a:rPr lang="en-US" dirty="0"/>
              <a:t>Apes are social</a:t>
            </a:r>
          </a:p>
          <a:p>
            <a:pPr lvl="1"/>
            <a:r>
              <a:rPr lang="en-US" dirty="0"/>
              <a:t>Groups as cultural reservoirs</a:t>
            </a:r>
          </a:p>
          <a:p>
            <a:pPr lvl="1"/>
            <a:r>
              <a:rPr lang="en-US" dirty="0"/>
              <a:t>Moderately cooperative</a:t>
            </a:r>
          </a:p>
          <a:p>
            <a:r>
              <a:rPr lang="en-US" dirty="0"/>
              <a:t>Apes have grasping hands</a:t>
            </a:r>
          </a:p>
          <a:p>
            <a:pPr lvl="1"/>
            <a:r>
              <a:rPr lang="en-US" dirty="0"/>
              <a:t>For tool use</a:t>
            </a:r>
          </a:p>
          <a:p>
            <a:r>
              <a:rPr lang="en-US" dirty="0" err="1"/>
              <a:t>Australopiths</a:t>
            </a:r>
            <a:r>
              <a:rPr lang="en-US" dirty="0"/>
              <a:t>: Free hands as preadaptation for technology</a:t>
            </a:r>
          </a:p>
          <a:p>
            <a:r>
              <a:rPr lang="en-US" dirty="0"/>
              <a:t>Technology and cooperation eventually pay the overhead for our huge, expensive brains</a:t>
            </a:r>
          </a:p>
        </p:txBody>
      </p:sp>
    </p:spTree>
    <p:extLst>
      <p:ext uri="{BB962C8B-B14F-4D97-AF65-F5344CB8AC3E}">
        <p14:creationId xmlns:p14="http://schemas.microsoft.com/office/powerpoint/2010/main" val="2462587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FE0B84B-99CD-48FB-A060-E8E47CDE4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81200"/>
            <a:ext cx="3080766" cy="47106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AF9B9A2-CD66-4A6B-AE4B-6ED462CA2B32}"/>
              </a:ext>
            </a:extLst>
          </p:cNvPr>
          <p:cNvSpPr txBox="1"/>
          <p:nvPr/>
        </p:nvSpPr>
        <p:spPr>
          <a:xfrm>
            <a:off x="723900" y="685800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More on cultural evolution and human macroevolution</a:t>
            </a:r>
          </a:p>
        </p:txBody>
      </p:sp>
    </p:spTree>
    <p:extLst>
      <p:ext uri="{BB962C8B-B14F-4D97-AF65-F5344CB8AC3E}">
        <p14:creationId xmlns:p14="http://schemas.microsoft.com/office/powerpoint/2010/main" val="1904193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57200"/>
            <a:ext cx="8229600" cy="1107324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latin typeface="Arial" pitchFamily="34" charset="0"/>
                <a:cs typeface="Arial" pitchFamily="34" charset="0"/>
              </a:rPr>
              <a:t>Cumulative evolution in the Holocene slow then explosive:</a:t>
            </a:r>
            <a:br>
              <a:rPr lang="en-US" sz="2700" dirty="0">
                <a:latin typeface="Arial" pitchFamily="34" charset="0"/>
                <a:cs typeface="Arial" pitchFamily="34" charset="0"/>
              </a:rPr>
            </a:br>
            <a:r>
              <a:rPr lang="en-US" sz="2200" dirty="0">
                <a:latin typeface="Arial" pitchFamily="34" charset="0"/>
                <a:cs typeface="Arial" pitchFamily="34" charset="0"/>
              </a:rPr>
              <a:t>Fairly fast hyper-exponential progressive trend</a:t>
            </a:r>
            <a:br>
              <a:rPr lang="en-US" sz="2200" dirty="0">
                <a:latin typeface="Arial" pitchFamily="34" charset="0"/>
                <a:cs typeface="Arial" pitchFamily="34" charset="0"/>
              </a:rPr>
            </a:br>
            <a:r>
              <a:rPr lang="en-US" sz="2200" dirty="0">
                <a:latin typeface="Arial" pitchFamily="34" charset="0"/>
                <a:cs typeface="Arial" pitchFamily="34" charset="0"/>
              </a:rPr>
              <a:t>Temporal environmental modest, mostly agricultural adaptive radiation to spatial variation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>
                <a:latin typeface="Arial" pitchFamily="34" charset="0"/>
                <a:cs typeface="Arial" pitchFamily="34" charset="0"/>
              </a:rPr>
            </a:b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Human population last 12 kyrs Joel Cohen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524000" y="1555646"/>
            <a:ext cx="6208339" cy="48451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6600" y="6400800"/>
            <a:ext cx="1213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Joel Cohen 1995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2DEC4D4-4C4A-4331-AF3B-FC70D4CF24B0}"/>
              </a:ext>
            </a:extLst>
          </p:cNvPr>
          <p:cNvSpPr txBox="1"/>
          <p:nvPr/>
        </p:nvSpPr>
        <p:spPr>
          <a:xfrm>
            <a:off x="2133600" y="2362200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Korotayev</a:t>
            </a:r>
            <a:r>
              <a:rPr lang="en-US" dirty="0"/>
              <a:t> A, </a:t>
            </a:r>
            <a:r>
              <a:rPr lang="en-US" dirty="0" err="1"/>
              <a:t>Malkov</a:t>
            </a:r>
            <a:r>
              <a:rPr lang="en-US" dirty="0"/>
              <a:t> A, </a:t>
            </a:r>
            <a:r>
              <a:rPr lang="en-US" dirty="0" err="1"/>
              <a:t>Khalttourina</a:t>
            </a:r>
            <a:r>
              <a:rPr lang="en-US" dirty="0"/>
              <a:t> D. Introduction to Social </a:t>
            </a:r>
            <a:r>
              <a:rPr lang="en-US" dirty="0" err="1"/>
              <a:t>Macrodynamics</a:t>
            </a:r>
            <a:r>
              <a:rPr lang="en-US" dirty="0"/>
              <a:t>: Compact </a:t>
            </a:r>
            <a:r>
              <a:rPr lang="en-US" dirty="0" err="1"/>
              <a:t>Macromodels</a:t>
            </a:r>
            <a:r>
              <a:rPr lang="en-US" dirty="0"/>
              <a:t> of the World System Growth. Moscow: Editorial URSS; 2006. 128 p.</a:t>
            </a:r>
          </a:p>
        </p:txBody>
      </p:sp>
    </p:spTree>
    <p:extLst>
      <p:ext uri="{BB962C8B-B14F-4D97-AF65-F5344CB8AC3E}">
        <p14:creationId xmlns:p14="http://schemas.microsoft.com/office/powerpoint/2010/main" val="307804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D799EE-1694-4735-B078-42C2F049A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Charles </a:t>
            </a:r>
            <a:r>
              <a:rPr lang="en-US" sz="3600" dirty="0" err="1"/>
              <a:t>Efferson’s</a:t>
            </a:r>
            <a:r>
              <a:rPr lang="en-US" sz="3600" dirty="0"/>
              <a:t> ecology inspired models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Commonest results of simulations a “post human equilibrium”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1BDF1A7-339E-47BC-8DE1-08EFC157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57399"/>
            <a:ext cx="8382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Charles Efferson, Peter J. Richerson and Vanessa Weinberg. In press. Our fragile future under the cumulative cultural evolution of two technologies. </a:t>
            </a:r>
            <a:r>
              <a:rPr lang="en-US" i="1" dirty="0"/>
              <a:t>Philosophical Transactions Royal Society.</a:t>
            </a:r>
          </a:p>
          <a:p>
            <a:r>
              <a:rPr lang="en-US" dirty="0"/>
              <a:t>Russell Genet, Peter Richerson, Cheryl Genet, and Charles Efferson. Dynamic models of human systems: How they help us explain our past and manage our future. </a:t>
            </a:r>
            <a:r>
              <a:rPr lang="en-US" dirty="0">
                <a:hlinkClick r:id="rId2"/>
              </a:rPr>
              <a:t>https://learn.culturalevolutionsociety.org/human_systems_module/</a:t>
            </a:r>
            <a:r>
              <a:rPr lang="en-US" dirty="0"/>
              <a:t> See models 3 and 5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5CF0BD0-8799-409A-84DA-DD46CCA90BAF}"/>
              </a:ext>
            </a:extLst>
          </p:cNvPr>
          <p:cNvSpPr txBox="1"/>
          <p:nvPr/>
        </p:nvSpPr>
        <p:spPr>
          <a:xfrm>
            <a:off x="4648200" y="205740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738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Charles </a:t>
            </a:r>
            <a:r>
              <a:rPr lang="en-US" sz="2700" dirty="0" err="1"/>
              <a:t>Efferson’s</a:t>
            </a:r>
            <a:r>
              <a:rPr lang="en-US" sz="2700" dirty="0"/>
              <a:t> model of an agricultural system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714501" y="2400300"/>
          <a:ext cx="364688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4" imgW="2577960" imgH="444240" progId="Equation.3">
                  <p:embed/>
                </p:oleObj>
              </mc:Choice>
              <mc:Fallback>
                <p:oleObj name="Equation" r:id="rId4" imgW="2577960" imgH="444240" progId="Equation.3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1" y="2400300"/>
                        <a:ext cx="3646885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846661" y="3657600"/>
          <a:ext cx="2139553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6" imgW="1511280" imgH="393480" progId="Equation.3">
                  <p:embed/>
                </p:oleObj>
              </mc:Choice>
              <mc:Fallback>
                <p:oleObj name="Equation" r:id="rId6" imgW="1511280" imgH="393480" progId="Equation.3">
                  <p:embed/>
                  <p:pic>
                    <p:nvPicPr>
                      <p:cNvPr id="30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661" y="3657600"/>
                        <a:ext cx="2139553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1828801" y="4743451"/>
          <a:ext cx="1826419" cy="626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8" imgW="1257120" imgH="431640" progId="Equation.3">
                  <p:embed/>
                </p:oleObj>
              </mc:Choice>
              <mc:Fallback>
                <p:oleObj name="Equation" r:id="rId8" imgW="1257120" imgH="431640" progId="Equation.3">
                  <p:embed/>
                  <p:pic>
                    <p:nvPicPr>
                      <p:cNvPr id="30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1" y="4743451"/>
                        <a:ext cx="1826419" cy="6262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71650" y="2057400"/>
            <a:ext cx="42024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Farmed crop, herded livestock or agroecosystem (</a:t>
            </a:r>
            <a:r>
              <a:rPr lang="en-US" sz="1350" dirty="0" err="1">
                <a:solidFill>
                  <a:prstClr val="black"/>
                </a:solidFill>
                <a:latin typeface="Calibri" panose="020F0502020204030204"/>
              </a:rPr>
              <a:t>kapital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1" y="3314700"/>
            <a:ext cx="12654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Farmers (labor)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85951" y="4457700"/>
            <a:ext cx="262129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Technology (tools or social system)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4851" y="3143251"/>
            <a:ext cx="340830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intrinsic rate of increase of  </a:t>
            </a:r>
            <a:r>
              <a:rPr lang="en-US" sz="135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agroecosystem</a:t>
            </a:r>
            <a:endParaRPr lang="en-US" sz="135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biomass of </a:t>
            </a:r>
            <a:r>
              <a:rPr lang="en-US" sz="135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agroecosystem</a:t>
            </a:r>
            <a:endParaRPr lang="en-US" sz="135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685800"/>
            <a:r>
              <a:rPr lang="en-US" sz="135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350" i="1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“carrying capacity” of  </a:t>
            </a:r>
            <a:r>
              <a:rPr lang="en-US" sz="135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agroecosystem</a:t>
            </a:r>
            <a:endParaRPr lang="en-US" sz="135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35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offtake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coefficient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Φ = 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investment parameter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farmers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conversion efficiency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death rate of farmers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technology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 per capita innovation rate</a:t>
            </a:r>
          </a:p>
          <a:p>
            <a:pPr defTabSz="685800"/>
            <a:r>
              <a:rPr lang="en-US" sz="135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350" i="1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threshold for innovation to be +</a:t>
            </a:r>
          </a:p>
          <a:p>
            <a:pPr defTabSz="685800"/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028700"/>
            <a:ext cx="6172200" cy="85725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itchFamily="34" charset="0"/>
                <a:cs typeface="Arial" pitchFamily="34" charset="0"/>
              </a:rPr>
              <a:t>Can mimic the Holocene with a simple model with Tasmanian Effect feedback</a:t>
            </a:r>
          </a:p>
        </p:txBody>
      </p:sp>
      <p:pic>
        <p:nvPicPr>
          <p:cNvPr id="3" name="Picture 2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57350" y="2000250"/>
            <a:ext cx="33147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29200" y="2343150"/>
            <a:ext cx="297180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r = .2     # intrinsic rate of increase of prey/ecosystem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K.max = 5000   # Carrying capacity of prey/ecosystem in absence of investment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phi = .9   # Human investment intensity in prey/ecosystem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v = .1   # v =biomass 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offtake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coefficient from prey/ecosystem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q = .1    # q = biomass increment to humans per unit 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offtake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from prey/ecosystem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d = .1        # Death rate of humans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c.4 = .001      # Intrinsic rate of technology growth</a:t>
            </a:r>
          </a:p>
          <a:p>
            <a:pPr defTabSz="685800"/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k.T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= 5    # Threshold ratio of K/L below which growth of technology is positive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 # Starting values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K = 500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M = 9.5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L = 75</a:t>
            </a:r>
          </a:p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 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n.steps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= 1100  #  the number of time steps to run</a:t>
            </a: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Charles </a:t>
            </a:r>
            <a:r>
              <a:rPr lang="en-US" sz="2700" dirty="0" err="1"/>
              <a:t>Efferson’s</a:t>
            </a:r>
            <a:r>
              <a:rPr lang="en-US" sz="2700" dirty="0"/>
              <a:t> model of hunter-gatherer system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000251" y="2457450"/>
          <a:ext cx="2478677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4" imgW="1752480" imgH="444240" progId="Equation.3">
                  <p:embed/>
                </p:oleObj>
              </mc:Choice>
              <mc:Fallback>
                <p:oleObj name="Equation" r:id="rId4" imgW="1752480" imgH="4442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1" y="2457450"/>
                        <a:ext cx="2478677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00251" y="2114550"/>
            <a:ext cx="42221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Prey (renewable resource, exploited ecosystem) equation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057400" y="3543301"/>
          <a:ext cx="1600200" cy="557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6" imgW="1130040" imgH="393480" progId="Equation.3">
                  <p:embed/>
                </p:oleObj>
              </mc:Choice>
              <mc:Fallback>
                <p:oleObj name="Equation" r:id="rId6" imgW="1130040" imgH="39348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543301"/>
                        <a:ext cx="1600200" cy="5573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57401" y="3257550"/>
            <a:ext cx="251286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Hunter-gatherer (labor) equation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057400" y="4743450"/>
          <a:ext cx="2007624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8" imgW="1536480" imgH="393480" progId="Equation.3">
                  <p:embed/>
                </p:oleObj>
              </mc:Choice>
              <mc:Fallback>
                <p:oleObj name="Equation" r:id="rId8" imgW="1536480" imgH="39348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743450"/>
                        <a:ext cx="2007624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57400" y="4457700"/>
            <a:ext cx="17145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Technology equation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7800" y="2743202"/>
            <a:ext cx="266202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intrinsic rate of increase of prey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abundance prey</a:t>
            </a:r>
          </a:p>
          <a:p>
            <a:pPr defTabSz="685800"/>
            <a:r>
              <a:rPr lang="en-US" sz="135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350" i="1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carrying capacity of prey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35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offtake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coefficient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human abundance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conversion efficiency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death rate of H-Gs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quality of technology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 per capita innovation rate</a:t>
            </a:r>
          </a:p>
          <a:p>
            <a:pPr defTabSz="685800"/>
            <a:r>
              <a:rPr lang="en-US" sz="135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350" i="1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threshold for innovation to be +</a:t>
            </a:r>
          </a:p>
          <a:p>
            <a:pPr defTabSz="685800"/>
            <a:r>
              <a:rPr lang="en-US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3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loss rate factor for technology</a:t>
            </a:r>
          </a:p>
          <a:p>
            <a:pPr defTabSz="685800"/>
            <a:endParaRPr lang="en-US" sz="135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685800"/>
            <a:endParaRPr lang="en-US" sz="135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 For some resources like climate we still behave like H-G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57751" y="1885950"/>
            <a:ext cx="2845651" cy="1915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# Initialize Parameters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r = .2         # intrinsic rate of increase of prey/ecosystem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K.max = 10000   # Carrying capacity of prey/ecosystem 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v = .0001         # v =biomass </a:t>
            </a:r>
            <a:r>
              <a:rPr lang="en-US" sz="750" dirty="0" err="1">
                <a:solidFill>
                  <a:prstClr val="black"/>
                </a:solidFill>
                <a:latin typeface="Calibri" panose="020F0502020204030204"/>
              </a:rPr>
              <a:t>offtake</a:t>
            </a:r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 coefficient from prey/ecosystem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q = .5        # </a:t>
            </a:r>
            <a:r>
              <a:rPr lang="en-US" sz="750" dirty="0" err="1">
                <a:solidFill>
                  <a:prstClr val="black"/>
                </a:solidFill>
                <a:latin typeface="Calibri" panose="020F0502020204030204"/>
              </a:rPr>
              <a:t>qv</a:t>
            </a:r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 = biomass increment to humans per unit </a:t>
            </a:r>
            <a:r>
              <a:rPr lang="en-US" sz="750" dirty="0" err="1">
                <a:solidFill>
                  <a:prstClr val="black"/>
                </a:solidFill>
                <a:latin typeface="Calibri" panose="020F0502020204030204"/>
              </a:rPr>
              <a:t>offtake</a:t>
            </a:r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d = .5        # Death rate of humans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f = 5         #Technology loss term  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c.8 = .005      # Intrinsic rate of innovation per capita</a:t>
            </a:r>
          </a:p>
          <a:p>
            <a:pPr defTabSz="685800"/>
            <a:r>
              <a:rPr lang="en-US" sz="750" dirty="0" err="1">
                <a:solidFill>
                  <a:prstClr val="black"/>
                </a:solidFill>
                <a:latin typeface="Calibri" panose="020F0502020204030204"/>
              </a:rPr>
              <a:t>k.T</a:t>
            </a:r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 = 10       # Threshold effective prey return rate 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 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# Starting values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K = 10000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A = 1</a:t>
            </a:r>
          </a:p>
          <a:p>
            <a:pPr defTabSz="685800"/>
            <a:r>
              <a:rPr lang="en-US" sz="750" dirty="0">
                <a:solidFill>
                  <a:prstClr val="black"/>
                </a:solidFill>
                <a:latin typeface="Calibri" panose="020F0502020204030204"/>
              </a:rPr>
              <a:t>L = 100</a:t>
            </a:r>
          </a:p>
          <a:p>
            <a:pPr defTabSz="685800"/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257300" y="2228850"/>
            <a:ext cx="3200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143501" y="2228850"/>
            <a:ext cx="2560049" cy="353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600451" y="5429251"/>
            <a:ext cx="14093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Jacobs et al. Science  2008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4972051"/>
            <a:ext cx="29851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Sometimes </a:t>
            </a:r>
            <a:r>
              <a:rPr lang="en-US" sz="1050" dirty="0" err="1">
                <a:solidFill>
                  <a:prstClr val="black"/>
                </a:solidFill>
                <a:latin typeface="Calibri" panose="020F0502020204030204"/>
              </a:rPr>
              <a:t>superpredators</a:t>
            </a: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 crash the whole system</a:t>
            </a:r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8704" y="4532711"/>
            <a:ext cx="5042297" cy="1468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943101" y="5372101"/>
            <a:ext cx="10310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Collard et al.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654" y="1166018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Macroevolution not a simple extrapolation from microevolution</a:t>
            </a:r>
          </a:p>
          <a:p>
            <a:r>
              <a:rPr lang="en-US" dirty="0"/>
              <a:t>If adaptive processes powerful at the macro time scale internalist/progressivist hypotheses questionable</a:t>
            </a:r>
          </a:p>
          <a:p>
            <a:r>
              <a:rPr lang="en-US" dirty="0"/>
              <a:t>Preadaptation a potentially important explanation</a:t>
            </a:r>
          </a:p>
          <a:p>
            <a:r>
              <a:rPr lang="en-US" dirty="0"/>
              <a:t>External environmental variation plausibly played strong roles</a:t>
            </a:r>
          </a:p>
          <a:p>
            <a:r>
              <a:rPr lang="en-US" dirty="0"/>
              <a:t>Complex dynamics (cycles, chaos) may play an important role (neither human subsistence system has a stable equilibrium)</a:t>
            </a:r>
          </a:p>
          <a:p>
            <a:r>
              <a:rPr lang="en-US" dirty="0"/>
              <a:t>Big History will have to deal with these issues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2527AD-A25E-4D3C-9349-27AA83E1C6DF}"/>
              </a:ext>
            </a:extLst>
          </p:cNvPr>
          <p:cNvSpPr txBox="1"/>
          <p:nvPr/>
        </p:nvSpPr>
        <p:spPr>
          <a:xfrm>
            <a:off x="1709614" y="6019800"/>
            <a:ext cx="5724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END: Thanks for your ears!</a:t>
            </a:r>
          </a:p>
        </p:txBody>
      </p:sp>
    </p:spTree>
    <p:extLst>
      <p:ext uri="{BB962C8B-B14F-4D97-AF65-F5344CB8AC3E}">
        <p14:creationId xmlns:p14="http://schemas.microsoft.com/office/powerpoint/2010/main" val="323091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11331</TotalTime>
  <Words>1313</Words>
  <Application>Microsoft Office PowerPoint</Application>
  <PresentationFormat>Экран (4:3)</PresentationFormat>
  <Paragraphs>206</Paragraphs>
  <Slides>24</Slides>
  <Notes>21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Office Theme</vt:lpstr>
      <vt:lpstr>1_Office Theme</vt:lpstr>
      <vt:lpstr>Equation</vt:lpstr>
      <vt:lpstr>Macroevolution’s Place in Big History</vt:lpstr>
      <vt:lpstr>Macroevolution’s concerns overlap with Big History’s</vt:lpstr>
      <vt:lpstr>Most interesting questions often macroevolutionary</vt:lpstr>
      <vt:lpstr>Why can’t we just extrapolate from microevolution to macroevolution?</vt:lpstr>
      <vt:lpstr>Tempo, mode, and pattern: George Gaylord Simpson, 1944</vt:lpstr>
      <vt:lpstr>Macroevolutionary hypotheses</vt:lpstr>
      <vt:lpstr>Debates go back a long way</vt:lpstr>
      <vt:lpstr>Examples: human origins macro questions </vt:lpstr>
      <vt:lpstr>Internalist explanations common</vt:lpstr>
      <vt:lpstr>Plenty of grist for externalist environment driven hypotheses</vt:lpstr>
      <vt:lpstr>Climate variation in space and time</vt:lpstr>
      <vt:lpstr>Презентация PowerPoint</vt:lpstr>
      <vt:lpstr>Millennial and sub-millennial scale variation from Greenland GRIP core</vt:lpstr>
      <vt:lpstr>Ongoing increases in millennial and sub-millennial scale variation</vt:lpstr>
      <vt:lpstr>Brain size and abrupt climate change</vt:lpstr>
      <vt:lpstr>Ape pre-adaptations for cultural niche: Surpassing the gray ceiling</vt:lpstr>
      <vt:lpstr>Презентация PowerPoint</vt:lpstr>
      <vt:lpstr>Cumulative evolution in the Holocene slow then explosive: Fairly fast hyper-exponential progressive trend Temporal environmental modest, mostly agricultural adaptive radiation to spatial variation  </vt:lpstr>
      <vt:lpstr>Charles Efferson’s ecology inspired models  Commonest results of simulations a “post human equilibrium” </vt:lpstr>
      <vt:lpstr>Charles Efferson’s model of an agricultural system</vt:lpstr>
      <vt:lpstr>Can mimic the Holocene with a simple model with Tasmanian Effect feedback</vt:lpstr>
      <vt:lpstr>Charles Efferson’s model of hunter-gatherer system</vt:lpstr>
      <vt:lpstr> For some resources like climate we still behave like H-G</vt:lpstr>
      <vt:lpstr>Conclusions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Ecology</dc:title>
  <dc:creator>Pete</dc:creator>
  <cp:lastModifiedBy>Столярова Евгения Сергеевна</cp:lastModifiedBy>
  <cp:revision>100</cp:revision>
  <dcterms:created xsi:type="dcterms:W3CDTF">2016-11-27T20:28:35Z</dcterms:created>
  <dcterms:modified xsi:type="dcterms:W3CDTF">2023-10-31T06:14:56Z</dcterms:modified>
</cp:coreProperties>
</file>