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5" r:id="rId3"/>
  </p:sldMasterIdLst>
  <p:notesMasterIdLst>
    <p:notesMasterId r:id="rId19"/>
  </p:notesMasterIdLst>
  <p:sldIdLst>
    <p:sldId id="256" r:id="rId4"/>
    <p:sldId id="290" r:id="rId5"/>
    <p:sldId id="269" r:id="rId6"/>
    <p:sldId id="260" r:id="rId7"/>
    <p:sldId id="272" r:id="rId8"/>
    <p:sldId id="257" r:id="rId9"/>
    <p:sldId id="258" r:id="rId10"/>
    <p:sldId id="259" r:id="rId11"/>
    <p:sldId id="303" r:id="rId12"/>
    <p:sldId id="275" r:id="rId13"/>
    <p:sldId id="276" r:id="rId14"/>
    <p:sldId id="288" r:id="rId15"/>
    <p:sldId id="289" r:id="rId16"/>
    <p:sldId id="291" r:id="rId17"/>
    <p:sldId id="268" r:id="rId18"/>
  </p:sldIdLst>
  <p:sldSz cx="12192000" cy="6858000"/>
  <p:notesSz cx="7559675" cy="10691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7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636" y="-90"/>
      </p:cViewPr>
      <p:guideLst>
        <p:guide orient="horz" pos="207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juliazinkina\Downloads\pop_HML_80_900_Worldb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Развитые страны</c:v>
                </c:pt>
              </c:strCache>
            </c:strRef>
          </c:tx>
          <c:spPr>
            <a:ln w="63360" cap="rnd" cmpd="sng" algn="ctr">
              <a:solidFill>
                <a:srgbClr val="5B9BD5"/>
              </a:solidFill>
              <a:prstDash val="solid"/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38100" tIns="19050" rIns="38100" bIns="19050" anchor="ctr" anchorCtr="1"/>
              <a:lstStyle/>
              <a:p>
                <a:pPr>
                  <a:defRPr lang="en-US" sz="2000" b="0" i="0" u="none" strike="noStrike" kern="1200" spc="-1" baseline="0">
                    <a:solidFill>
                      <a:srgbClr val="000000"/>
                    </a:solidFill>
                    <a:latin typeface="Calibri" panose="020F0502020204030204"/>
                    <a:ea typeface="+mn-ea"/>
                    <a:cs typeface="+mn-cs"/>
                  </a:defRPr>
                </a:pPr>
                <a:endParaRPr lang="ru-RU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1</c:f>
              <c:numCache>
                <c:formatCode>General</c:formatCode>
                <c:ptCount val="30"/>
                <c:pt idx="0">
                  <c:v>1952</c:v>
                </c:pt>
                <c:pt idx="1">
                  <c:v>1957</c:v>
                </c:pt>
                <c:pt idx="2">
                  <c:v>1962</c:v>
                </c:pt>
                <c:pt idx="3">
                  <c:v>1967</c:v>
                </c:pt>
                <c:pt idx="4">
                  <c:v>1972</c:v>
                </c:pt>
                <c:pt idx="5">
                  <c:v>1977</c:v>
                </c:pt>
                <c:pt idx="6">
                  <c:v>1982</c:v>
                </c:pt>
                <c:pt idx="7">
                  <c:v>1987</c:v>
                </c:pt>
                <c:pt idx="8">
                  <c:v>1992</c:v>
                </c:pt>
                <c:pt idx="9">
                  <c:v>1997</c:v>
                </c:pt>
                <c:pt idx="10">
                  <c:v>2002</c:v>
                </c:pt>
                <c:pt idx="11">
                  <c:v>2007</c:v>
                </c:pt>
                <c:pt idx="12">
                  <c:v>2012</c:v>
                </c:pt>
                <c:pt idx="13">
                  <c:v>2017</c:v>
                </c:pt>
                <c:pt idx="14">
                  <c:v>2022</c:v>
                </c:pt>
                <c:pt idx="15">
                  <c:v>2027</c:v>
                </c:pt>
                <c:pt idx="16">
                  <c:v>2032</c:v>
                </c:pt>
                <c:pt idx="17">
                  <c:v>2037</c:v>
                </c:pt>
                <c:pt idx="18">
                  <c:v>2042</c:v>
                </c:pt>
                <c:pt idx="19">
                  <c:v>2047</c:v>
                </c:pt>
                <c:pt idx="20">
                  <c:v>2052</c:v>
                </c:pt>
                <c:pt idx="21">
                  <c:v>2057</c:v>
                </c:pt>
                <c:pt idx="22">
                  <c:v>2062</c:v>
                </c:pt>
                <c:pt idx="23">
                  <c:v>2067</c:v>
                </c:pt>
                <c:pt idx="24">
                  <c:v>2072</c:v>
                </c:pt>
                <c:pt idx="25">
                  <c:v>2077</c:v>
                </c:pt>
                <c:pt idx="26">
                  <c:v>2082</c:v>
                </c:pt>
                <c:pt idx="27">
                  <c:v>2087</c:v>
                </c:pt>
                <c:pt idx="28">
                  <c:v>2092</c:v>
                </c:pt>
                <c:pt idx="29">
                  <c:v>2097</c:v>
                </c:pt>
              </c:numCache>
            </c:numRef>
          </c:xVal>
          <c:yVal>
            <c:numRef>
              <c:f>0</c:f>
              <c:numCache>
                <c:formatCode>General</c:formatCode>
                <c:ptCount val="30"/>
                <c:pt idx="0">
                  <c:v>64.668000000000006</c:v>
                </c:pt>
                <c:pt idx="1">
                  <c:v>67.677000000000007</c:v>
                </c:pt>
                <c:pt idx="2">
                  <c:v>69.447000000000003</c:v>
                </c:pt>
                <c:pt idx="3">
                  <c:v>70.292000000000002</c:v>
                </c:pt>
                <c:pt idx="4">
                  <c:v>71.075000000000003</c:v>
                </c:pt>
                <c:pt idx="5">
                  <c:v>71.968000000000004</c:v>
                </c:pt>
                <c:pt idx="6">
                  <c:v>72.822000000000003</c:v>
                </c:pt>
                <c:pt idx="7">
                  <c:v>73.914000000000001</c:v>
                </c:pt>
                <c:pt idx="8">
                  <c:v>74.087999999999994</c:v>
                </c:pt>
                <c:pt idx="9">
                  <c:v>74.748000000000005</c:v>
                </c:pt>
                <c:pt idx="10">
                  <c:v>75.563000000000002</c:v>
                </c:pt>
                <c:pt idx="11">
                  <c:v>76.903999999999996</c:v>
                </c:pt>
                <c:pt idx="12">
                  <c:v>77.727999999999994</c:v>
                </c:pt>
                <c:pt idx="13">
                  <c:v>78.561999999999998</c:v>
                </c:pt>
                <c:pt idx="14">
                  <c:v>79.373999999999995</c:v>
                </c:pt>
                <c:pt idx="15">
                  <c:v>80.141000000000005</c:v>
                </c:pt>
                <c:pt idx="16">
                  <c:v>80.849000000000004</c:v>
                </c:pt>
                <c:pt idx="17">
                  <c:v>81.519000000000005</c:v>
                </c:pt>
                <c:pt idx="18">
                  <c:v>82.176000000000002</c:v>
                </c:pt>
                <c:pt idx="19">
                  <c:v>82.823999999999998</c:v>
                </c:pt>
                <c:pt idx="20">
                  <c:v>83.471999999999994</c:v>
                </c:pt>
                <c:pt idx="21">
                  <c:v>84.108999999999995</c:v>
                </c:pt>
                <c:pt idx="22">
                  <c:v>84.742000000000004</c:v>
                </c:pt>
                <c:pt idx="23">
                  <c:v>85.373999999999995</c:v>
                </c:pt>
                <c:pt idx="24">
                  <c:v>86.001999999999995</c:v>
                </c:pt>
                <c:pt idx="25">
                  <c:v>86.620999999999995</c:v>
                </c:pt>
                <c:pt idx="26">
                  <c:v>87.224000000000004</c:v>
                </c:pt>
                <c:pt idx="27">
                  <c:v>87.807000000000002</c:v>
                </c:pt>
                <c:pt idx="28">
                  <c:v>88.372</c:v>
                </c:pt>
                <c:pt idx="29">
                  <c:v>88.929000000000002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label 2</c:f>
              <c:strCache>
                <c:ptCount val="1"/>
                <c:pt idx="0">
                  <c:v>Развивающиеся страны</c:v>
                </c:pt>
              </c:strCache>
            </c:strRef>
          </c:tx>
          <c:spPr>
            <a:ln w="63360" cap="rnd" cmpd="sng" algn="ctr">
              <a:solidFill>
                <a:srgbClr val="ED7D31"/>
              </a:solidFill>
              <a:prstDash val="solid"/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38100" tIns="19050" rIns="38100" bIns="19050" anchor="ctr" anchorCtr="1"/>
              <a:lstStyle/>
              <a:p>
                <a:pPr>
                  <a:defRPr lang="en-US" sz="2000" b="0" i="0" u="none" strike="noStrike" kern="1200" spc="-1" baseline="0">
                    <a:solidFill>
                      <a:srgbClr val="000000"/>
                    </a:solidFill>
                    <a:latin typeface="Calibri" panose="020F0502020204030204"/>
                    <a:ea typeface="+mn-ea"/>
                    <a:cs typeface="+mn-cs"/>
                  </a:defRPr>
                </a:pPr>
                <a:endParaRPr lang="ru-RU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3</c:f>
              <c:numCache>
                <c:formatCode>General</c:formatCode>
                <c:ptCount val="30"/>
                <c:pt idx="0">
                  <c:v>1952</c:v>
                </c:pt>
                <c:pt idx="1">
                  <c:v>1957</c:v>
                </c:pt>
                <c:pt idx="2">
                  <c:v>1962</c:v>
                </c:pt>
                <c:pt idx="3">
                  <c:v>1967</c:v>
                </c:pt>
                <c:pt idx="4">
                  <c:v>1972</c:v>
                </c:pt>
                <c:pt idx="5">
                  <c:v>1977</c:v>
                </c:pt>
                <c:pt idx="6">
                  <c:v>1982</c:v>
                </c:pt>
                <c:pt idx="7">
                  <c:v>1987</c:v>
                </c:pt>
                <c:pt idx="8">
                  <c:v>1992</c:v>
                </c:pt>
                <c:pt idx="9">
                  <c:v>1997</c:v>
                </c:pt>
                <c:pt idx="10">
                  <c:v>2002</c:v>
                </c:pt>
                <c:pt idx="11">
                  <c:v>2007</c:v>
                </c:pt>
                <c:pt idx="12">
                  <c:v>2012</c:v>
                </c:pt>
                <c:pt idx="13">
                  <c:v>2017</c:v>
                </c:pt>
                <c:pt idx="14">
                  <c:v>2022</c:v>
                </c:pt>
                <c:pt idx="15">
                  <c:v>2027</c:v>
                </c:pt>
                <c:pt idx="16">
                  <c:v>2032</c:v>
                </c:pt>
                <c:pt idx="17">
                  <c:v>2037</c:v>
                </c:pt>
                <c:pt idx="18">
                  <c:v>2042</c:v>
                </c:pt>
                <c:pt idx="19">
                  <c:v>2047</c:v>
                </c:pt>
                <c:pt idx="20">
                  <c:v>2052</c:v>
                </c:pt>
                <c:pt idx="21">
                  <c:v>2057</c:v>
                </c:pt>
                <c:pt idx="22">
                  <c:v>2062</c:v>
                </c:pt>
                <c:pt idx="23">
                  <c:v>2067</c:v>
                </c:pt>
                <c:pt idx="24">
                  <c:v>2072</c:v>
                </c:pt>
                <c:pt idx="25">
                  <c:v>2077</c:v>
                </c:pt>
                <c:pt idx="26">
                  <c:v>2082</c:v>
                </c:pt>
                <c:pt idx="27">
                  <c:v>2087</c:v>
                </c:pt>
                <c:pt idx="28">
                  <c:v>2092</c:v>
                </c:pt>
                <c:pt idx="29">
                  <c:v>2097</c:v>
                </c:pt>
              </c:numCache>
            </c:numRef>
          </c:xVal>
          <c:yVal>
            <c:numRef>
              <c:f>2</c:f>
              <c:numCache>
                <c:formatCode>General</c:formatCode>
                <c:ptCount val="30"/>
                <c:pt idx="0">
                  <c:v>41.622999999999998</c:v>
                </c:pt>
                <c:pt idx="1">
                  <c:v>44.156999999999996</c:v>
                </c:pt>
                <c:pt idx="2">
                  <c:v>46.015000000000001</c:v>
                </c:pt>
                <c:pt idx="3">
                  <c:v>52.805</c:v>
                </c:pt>
                <c:pt idx="4">
                  <c:v>55.768000000000001</c:v>
                </c:pt>
                <c:pt idx="5">
                  <c:v>58</c:v>
                </c:pt>
                <c:pt idx="6">
                  <c:v>59.951999999999998</c:v>
                </c:pt>
                <c:pt idx="7">
                  <c:v>61.707999999999998</c:v>
                </c:pt>
                <c:pt idx="8">
                  <c:v>62.719000000000001</c:v>
                </c:pt>
                <c:pt idx="9">
                  <c:v>63.692999999999998</c:v>
                </c:pt>
                <c:pt idx="10">
                  <c:v>65.344999999999999</c:v>
                </c:pt>
                <c:pt idx="11">
                  <c:v>66.959000000000003</c:v>
                </c:pt>
                <c:pt idx="12">
                  <c:v>68.307000000000002</c:v>
                </c:pt>
                <c:pt idx="13">
                  <c:v>69.384</c:v>
                </c:pt>
                <c:pt idx="14">
                  <c:v>70.358999999999995</c:v>
                </c:pt>
                <c:pt idx="15">
                  <c:v>71.302999999999997</c:v>
                </c:pt>
                <c:pt idx="16">
                  <c:v>72.221999999999994</c:v>
                </c:pt>
                <c:pt idx="17">
                  <c:v>73.097999999999999</c:v>
                </c:pt>
                <c:pt idx="18">
                  <c:v>73.921000000000006</c:v>
                </c:pt>
                <c:pt idx="19">
                  <c:v>74.691999999999993</c:v>
                </c:pt>
                <c:pt idx="20">
                  <c:v>75.429000000000002</c:v>
                </c:pt>
                <c:pt idx="21">
                  <c:v>76.129000000000005</c:v>
                </c:pt>
                <c:pt idx="22">
                  <c:v>76.801000000000002</c:v>
                </c:pt>
                <c:pt idx="23">
                  <c:v>77.445999999999998</c:v>
                </c:pt>
                <c:pt idx="24">
                  <c:v>78.052999999999997</c:v>
                </c:pt>
                <c:pt idx="25">
                  <c:v>78.631</c:v>
                </c:pt>
                <c:pt idx="26">
                  <c:v>79.201999999999998</c:v>
                </c:pt>
                <c:pt idx="27">
                  <c:v>79.772999999999996</c:v>
                </c:pt>
                <c:pt idx="28">
                  <c:v>80.322999999999993</c:v>
                </c:pt>
                <c:pt idx="29">
                  <c:v>80.843000000000004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1"/>
        </c:dLbls>
        <c:axId val="115534080"/>
        <c:axId val="116486144"/>
      </c:scatterChart>
      <c:valAx>
        <c:axId val="115534080"/>
        <c:scaling>
          <c:orientation val="minMax"/>
          <c:max val="2050"/>
          <c:min val="1950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480" cap="flat" cmpd="sng" algn="ctr">
            <a:solidFill>
              <a:srgbClr val="8B8B8B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2000" b="0" i="0" u="none" strike="noStrike" kern="1200" spc="-1" baseline="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defRPr>
            </a:pPr>
            <a:endParaRPr lang="ru-RU"/>
          </a:p>
        </c:txPr>
        <c:crossAx val="116486144"/>
        <c:crosses val="autoZero"/>
        <c:crossBetween val="midCat"/>
      </c:valAx>
      <c:valAx>
        <c:axId val="116486144"/>
        <c:scaling>
          <c:orientation val="minMax"/>
          <c:max val="85"/>
          <c:min val="40"/>
        </c:scaling>
        <c:delete val="0"/>
        <c:axPos val="l"/>
        <c:numFmt formatCode="#,##0" sourceLinked="0"/>
        <c:majorTickMark val="out"/>
        <c:minorTickMark val="none"/>
        <c:tickLblPos val="nextTo"/>
        <c:spPr>
          <a:ln w="6480" cap="flat" cmpd="sng" algn="ctr">
            <a:solidFill>
              <a:srgbClr val="8B8B8B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2000" b="0" i="0" u="none" strike="noStrike" kern="1200" spc="-1" baseline="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defRPr>
            </a:pPr>
            <a:endParaRPr lang="ru-RU"/>
          </a:p>
        </c:txPr>
        <c:crossAx val="115534080"/>
        <c:crosses val="autoZero"/>
        <c:crossBetween val="midCat"/>
      </c:valAx>
      <c:spPr>
        <a:noFill/>
        <a:ln w="0">
          <a:noFill/>
        </a:ln>
      </c:spPr>
    </c:plotArea>
    <c:legend>
      <c:legendPos val="r"/>
      <c:layout/>
      <c:overlay val="0"/>
      <c:spPr>
        <a:noFill/>
        <a:ln w="0">
          <a:noFill/>
        </a:ln>
      </c:spPr>
      <c:txPr>
        <a:bodyPr rot="0" spcFirstLastPara="0" vertOverflow="ellipsis" vert="horz" wrap="square" anchor="ctr" anchorCtr="1"/>
        <a:lstStyle/>
        <a:p>
          <a:pPr>
            <a:defRPr lang="en-US" sz="2000" b="0" i="0" u="none" strike="noStrike" kern="1200" spc="-1" baseline="0">
              <a:solidFill>
                <a:srgbClr val="000000"/>
              </a:solidFill>
              <a:latin typeface="Calibri" panose="020F0502020204030204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480">
      <a:noFill/>
    </a:ln>
  </c:spPr>
  <c:txPr>
    <a:bodyPr/>
    <a:lstStyle/>
    <a:p>
      <a:pPr>
        <a:defRPr lang="en-US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511745828590203E-2"/>
          <c:y val="3.9441747572815503E-2"/>
          <c:w val="0.86415294068195703"/>
          <c:h val="0.879556226588181"/>
        </c:manualLayout>
      </c:layout>
      <c:scatterChart>
        <c:scatterStyle val="smoothMarker"/>
        <c:varyColors val="0"/>
        <c:ser>
          <c:idx val="0"/>
          <c:order val="0"/>
          <c:spPr>
            <a:ln w="69850" cap="rnd" cmpd="sng" algn="ctr">
              <a:solidFill>
                <a:srgbClr val="7030A0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pop_HML_80_900_Worldb!$D$2:$D$32</c:f>
              <c:numCache>
                <c:formatCode>General</c:formatCode>
                <c:ptCount val="3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  <c:pt idx="21">
                  <c:v>2055</c:v>
                </c:pt>
                <c:pt idx="22">
                  <c:v>2060</c:v>
                </c:pt>
                <c:pt idx="23">
                  <c:v>2065</c:v>
                </c:pt>
                <c:pt idx="24">
                  <c:v>2070</c:v>
                </c:pt>
                <c:pt idx="25">
                  <c:v>2075</c:v>
                </c:pt>
                <c:pt idx="26">
                  <c:v>2080</c:v>
                </c:pt>
                <c:pt idx="27">
                  <c:v>2085</c:v>
                </c:pt>
                <c:pt idx="28">
                  <c:v>2090</c:v>
                </c:pt>
                <c:pt idx="29">
                  <c:v>2095</c:v>
                </c:pt>
                <c:pt idx="30">
                  <c:v>2100</c:v>
                </c:pt>
              </c:numCache>
            </c:numRef>
          </c:xVal>
          <c:yVal>
            <c:numRef>
              <c:f>pop_HML_80_900_Worldb!$E$2:$E$32</c:f>
              <c:numCache>
                <c:formatCode>General</c:formatCode>
                <c:ptCount val="31"/>
                <c:pt idx="0">
                  <c:v>14.247316</c:v>
                </c:pt>
                <c:pt idx="1">
                  <c:v>16.019162000000001</c:v>
                </c:pt>
                <c:pt idx="2">
                  <c:v>17.876249000000001</c:v>
                </c:pt>
                <c:pt idx="3">
                  <c:v>20.908920999999999</c:v>
                </c:pt>
                <c:pt idx="4">
                  <c:v>25.250527000000002</c:v>
                </c:pt>
                <c:pt idx="5">
                  <c:v>29.709178000000001</c:v>
                </c:pt>
                <c:pt idx="6">
                  <c:v>35.682012</c:v>
                </c:pt>
                <c:pt idx="7">
                  <c:v>44.170046999999997</c:v>
                </c:pt>
                <c:pt idx="8">
                  <c:v>54.083142000000002</c:v>
                </c:pt>
                <c:pt idx="9">
                  <c:v>64.6737439999998</c:v>
                </c:pt>
                <c:pt idx="10">
                  <c:v>71.564276000000007</c:v>
                </c:pt>
                <c:pt idx="11">
                  <c:v>85.365847999999801</c:v>
                </c:pt>
                <c:pt idx="12">
                  <c:v>103.887773</c:v>
                </c:pt>
                <c:pt idx="13">
                  <c:v>122.816149</c:v>
                </c:pt>
                <c:pt idx="14">
                  <c:v>144.93010899999999</c:v>
                </c:pt>
                <c:pt idx="15">
                  <c:v>164.794433</c:v>
                </c:pt>
                <c:pt idx="16">
                  <c:v>199.96977899999999</c:v>
                </c:pt>
                <c:pt idx="17">
                  <c:v>252.83966599999999</c:v>
                </c:pt>
                <c:pt idx="18">
                  <c:v>303.17724700000002</c:v>
                </c:pt>
                <c:pt idx="19">
                  <c:v>361.04283900000001</c:v>
                </c:pt>
                <c:pt idx="20">
                  <c:v>423.17246699999998</c:v>
                </c:pt>
                <c:pt idx="21">
                  <c:v>477.08612399999902</c:v>
                </c:pt>
                <c:pt idx="22">
                  <c:v>515.69017599999995</c:v>
                </c:pt>
                <c:pt idx="23">
                  <c:v>564.95666599999697</c:v>
                </c:pt>
                <c:pt idx="24">
                  <c:v>632.88425199999904</c:v>
                </c:pt>
                <c:pt idx="25">
                  <c:v>674.00990400000001</c:v>
                </c:pt>
                <c:pt idx="26">
                  <c:v>702.32641199999796</c:v>
                </c:pt>
                <c:pt idx="27">
                  <c:v>728.383465</c:v>
                </c:pt>
                <c:pt idx="28">
                  <c:v>766.13287500000001</c:v>
                </c:pt>
                <c:pt idx="29">
                  <c:v>814.73318300000005</c:v>
                </c:pt>
                <c:pt idx="30">
                  <c:v>862.01427699999999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515584"/>
        <c:axId val="116517120"/>
      </c:scatterChart>
      <c:valAx>
        <c:axId val="116515584"/>
        <c:scaling>
          <c:orientation val="minMax"/>
          <c:max val="2100"/>
          <c:min val="19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54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6517120"/>
        <c:crosses val="autoZero"/>
        <c:crossBetween val="midCat"/>
        <c:majorUnit val="10"/>
      </c:valAx>
      <c:valAx>
        <c:axId val="116517120"/>
        <c:scaling>
          <c:orientation val="minMax"/>
          <c:max val="9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solidFill>
                      <a:schemeClr val="tx1"/>
                    </a:solidFill>
                  </a:rPr>
                  <a:t>Global 80+ population, millions</a:t>
                </a:r>
                <a:endParaRPr lang="ru-RU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65155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en-US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261961088944598E-2"/>
          <c:y val="1.8137292416009799E-2"/>
          <c:w val="0.834716288266657"/>
          <c:h val="0.90234942986148303"/>
        </c:manualLayout>
      </c:layout>
      <c:scatterChart>
        <c:scatterStyle val="lineMarker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25-49</c:v>
                </c:pt>
              </c:strCache>
            </c:strRef>
          </c:tx>
          <c:spPr>
            <a:ln w="63360" cap="rnd" cmpd="sng" algn="ctr">
              <a:solidFill>
                <a:srgbClr val="ED7D31"/>
              </a:solidFill>
              <a:prstDash val="solid"/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38100" tIns="19050" rIns="38100" bIns="19050" anchor="ctr" anchorCtr="1"/>
              <a:lstStyle/>
              <a:p>
                <a:pPr>
                  <a:defRPr lang="en-US" sz="1800" b="0" i="0" u="none" strike="noStrike" kern="1200" spc="-1" baseline="0">
                    <a:solidFill>
                      <a:srgbClr val="000000"/>
                    </a:solidFill>
                    <a:latin typeface="Calibri" panose="020F0502020204030204"/>
                    <a:ea typeface="+mn-ea"/>
                    <a:cs typeface="+mn-cs"/>
                  </a:defRPr>
                </a:pPr>
                <a:endParaRPr lang="ru-RU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1</c:f>
              <c:numCache>
                <c:formatCode>General</c:formatCode>
                <c:ptCount val="3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  <c:pt idx="21">
                  <c:v>2055</c:v>
                </c:pt>
                <c:pt idx="22">
                  <c:v>2060</c:v>
                </c:pt>
                <c:pt idx="23">
                  <c:v>2065</c:v>
                </c:pt>
                <c:pt idx="24">
                  <c:v>2070</c:v>
                </c:pt>
                <c:pt idx="25">
                  <c:v>2075</c:v>
                </c:pt>
                <c:pt idx="26">
                  <c:v>2080</c:v>
                </c:pt>
                <c:pt idx="27">
                  <c:v>2085</c:v>
                </c:pt>
                <c:pt idx="28">
                  <c:v>2090</c:v>
                </c:pt>
                <c:pt idx="29">
                  <c:v>2095</c:v>
                </c:pt>
                <c:pt idx="30">
                  <c:v>2100</c:v>
                </c:pt>
              </c:numCache>
            </c:numRef>
          </c:xVal>
          <c:yVal>
            <c:numRef>
              <c:f>0</c:f>
              <c:numCache>
                <c:formatCode>General</c:formatCode>
                <c:ptCount val="31"/>
                <c:pt idx="0">
                  <c:v>278020497</c:v>
                </c:pt>
                <c:pt idx="1">
                  <c:v>295024468</c:v>
                </c:pt>
                <c:pt idx="2">
                  <c:v>303981517</c:v>
                </c:pt>
                <c:pt idx="3">
                  <c:v>317230310</c:v>
                </c:pt>
                <c:pt idx="4">
                  <c:v>333985289</c:v>
                </c:pt>
                <c:pt idx="5">
                  <c:v>351851395</c:v>
                </c:pt>
                <c:pt idx="6">
                  <c:v>369191118</c:v>
                </c:pt>
                <c:pt idx="7">
                  <c:v>393150570</c:v>
                </c:pt>
                <c:pt idx="8">
                  <c:v>412794816</c:v>
                </c:pt>
                <c:pt idx="9">
                  <c:v>433828541</c:v>
                </c:pt>
                <c:pt idx="10">
                  <c:v>439186990</c:v>
                </c:pt>
                <c:pt idx="11">
                  <c:v>438667244</c:v>
                </c:pt>
                <c:pt idx="12">
                  <c:v>437066431</c:v>
                </c:pt>
                <c:pt idx="13">
                  <c:v>432679833</c:v>
                </c:pt>
                <c:pt idx="14">
                  <c:v>425466240</c:v>
                </c:pt>
                <c:pt idx="15">
                  <c:v>412454940</c:v>
                </c:pt>
                <c:pt idx="16">
                  <c:v>400620747</c:v>
                </c:pt>
                <c:pt idx="17">
                  <c:v>390164006</c:v>
                </c:pt>
                <c:pt idx="18">
                  <c:v>381637729</c:v>
                </c:pt>
                <c:pt idx="19">
                  <c:v>379404046</c:v>
                </c:pt>
                <c:pt idx="20">
                  <c:v>381622100</c:v>
                </c:pt>
                <c:pt idx="21">
                  <c:v>382773676</c:v>
                </c:pt>
                <c:pt idx="22">
                  <c:v>380272557</c:v>
                </c:pt>
                <c:pt idx="23">
                  <c:v>376741047</c:v>
                </c:pt>
                <c:pt idx="24">
                  <c:v>373896821</c:v>
                </c:pt>
                <c:pt idx="25">
                  <c:v>372148106</c:v>
                </c:pt>
                <c:pt idx="26">
                  <c:v>370864700</c:v>
                </c:pt>
                <c:pt idx="27">
                  <c:v>369032683</c:v>
                </c:pt>
                <c:pt idx="28">
                  <c:v>365872524</c:v>
                </c:pt>
                <c:pt idx="29">
                  <c:v>361572882</c:v>
                </c:pt>
                <c:pt idx="30">
                  <c:v>356856575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label 2</c:f>
              <c:strCache>
                <c:ptCount val="1"/>
                <c:pt idx="0">
                  <c:v>60+</c:v>
                </c:pt>
              </c:strCache>
            </c:strRef>
          </c:tx>
          <c:spPr>
            <a:ln w="63360" cap="rnd" cmpd="sng" algn="ctr">
              <a:solidFill>
                <a:srgbClr val="A5A5A5"/>
              </a:solidFill>
              <a:prstDash val="solid"/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38100" tIns="19050" rIns="38100" bIns="19050" anchor="ctr" anchorCtr="1"/>
              <a:lstStyle/>
              <a:p>
                <a:pPr>
                  <a:defRPr lang="en-US" sz="1800" b="0" i="0" u="none" strike="noStrike" kern="1200" spc="-1" baseline="0">
                    <a:solidFill>
                      <a:srgbClr val="000000"/>
                    </a:solidFill>
                    <a:latin typeface="Calibri" panose="020F0502020204030204"/>
                    <a:ea typeface="+mn-ea"/>
                    <a:cs typeface="+mn-cs"/>
                  </a:defRPr>
                </a:pPr>
                <a:endParaRPr lang="ru-RU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3</c:f>
              <c:numCache>
                <c:formatCode>General</c:formatCode>
                <c:ptCount val="3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  <c:pt idx="21">
                  <c:v>2055</c:v>
                </c:pt>
                <c:pt idx="22">
                  <c:v>2060</c:v>
                </c:pt>
                <c:pt idx="23">
                  <c:v>2065</c:v>
                </c:pt>
                <c:pt idx="24">
                  <c:v>2070</c:v>
                </c:pt>
                <c:pt idx="25">
                  <c:v>2075</c:v>
                </c:pt>
                <c:pt idx="26">
                  <c:v>2080</c:v>
                </c:pt>
                <c:pt idx="27">
                  <c:v>2085</c:v>
                </c:pt>
                <c:pt idx="28">
                  <c:v>2090</c:v>
                </c:pt>
                <c:pt idx="29">
                  <c:v>2095</c:v>
                </c:pt>
                <c:pt idx="30">
                  <c:v>2100</c:v>
                </c:pt>
              </c:numCache>
            </c:numRef>
          </c:xVal>
          <c:yVal>
            <c:numRef>
              <c:f>2</c:f>
              <c:numCache>
                <c:formatCode>General</c:formatCode>
                <c:ptCount val="31"/>
                <c:pt idx="0">
                  <c:v>93821674</c:v>
                </c:pt>
                <c:pt idx="1">
                  <c:v>103577414</c:v>
                </c:pt>
                <c:pt idx="2">
                  <c:v>115412861</c:v>
                </c:pt>
                <c:pt idx="3">
                  <c:v>130262527</c:v>
                </c:pt>
                <c:pt idx="4">
                  <c:v>146745338</c:v>
                </c:pt>
                <c:pt idx="5">
                  <c:v>162272969</c:v>
                </c:pt>
                <c:pt idx="6">
                  <c:v>168085864</c:v>
                </c:pt>
                <c:pt idx="7">
                  <c:v>183974980</c:v>
                </c:pt>
                <c:pt idx="8">
                  <c:v>202921703</c:v>
                </c:pt>
                <c:pt idx="9">
                  <c:v>215991113</c:v>
                </c:pt>
                <c:pt idx="10">
                  <c:v>232372570</c:v>
                </c:pt>
                <c:pt idx="11">
                  <c:v>244837050</c:v>
                </c:pt>
                <c:pt idx="12">
                  <c:v>270791417</c:v>
                </c:pt>
                <c:pt idx="13">
                  <c:v>298026108</c:v>
                </c:pt>
                <c:pt idx="14">
                  <c:v>325067335</c:v>
                </c:pt>
                <c:pt idx="15">
                  <c:v>351185809</c:v>
                </c:pt>
                <c:pt idx="16">
                  <c:v>371008985</c:v>
                </c:pt>
                <c:pt idx="17">
                  <c:v>387240122</c:v>
                </c:pt>
                <c:pt idx="18">
                  <c:v>398615600</c:v>
                </c:pt>
                <c:pt idx="19">
                  <c:v>409026112</c:v>
                </c:pt>
                <c:pt idx="20">
                  <c:v>417421569</c:v>
                </c:pt>
                <c:pt idx="21">
                  <c:v>419391248</c:v>
                </c:pt>
                <c:pt idx="22">
                  <c:v>416195543</c:v>
                </c:pt>
                <c:pt idx="23">
                  <c:v>413119697</c:v>
                </c:pt>
                <c:pt idx="24">
                  <c:v>413836683</c:v>
                </c:pt>
                <c:pt idx="25">
                  <c:v>417105696</c:v>
                </c:pt>
                <c:pt idx="26">
                  <c:v>421550937</c:v>
                </c:pt>
                <c:pt idx="27">
                  <c:v>426096444</c:v>
                </c:pt>
                <c:pt idx="28">
                  <c:v>430557358</c:v>
                </c:pt>
                <c:pt idx="29">
                  <c:v>435184171</c:v>
                </c:pt>
                <c:pt idx="30">
                  <c:v>440299330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1"/>
        </c:dLbls>
        <c:axId val="116843648"/>
        <c:axId val="116845184"/>
      </c:scatterChart>
      <c:valAx>
        <c:axId val="116843648"/>
        <c:scaling>
          <c:orientation val="minMax"/>
          <c:max val="2040"/>
          <c:min val="2000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480" cap="flat" cmpd="sng" algn="ctr">
            <a:solidFill>
              <a:srgbClr val="8B8B8B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1800" b="0" i="0" u="none" strike="noStrike" kern="1200" spc="-1" baseline="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defRPr>
            </a:pPr>
            <a:endParaRPr lang="ru-RU"/>
          </a:p>
        </c:txPr>
        <c:crossAx val="116845184"/>
        <c:crosses val="autoZero"/>
        <c:crossBetween val="midCat"/>
        <c:majorUnit val="5"/>
      </c:valAx>
      <c:valAx>
        <c:axId val="116845184"/>
        <c:scaling>
          <c:orientation val="minMax"/>
          <c:max val="450000000"/>
          <c:min val="20000000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6480" cap="flat" cmpd="sng" algn="ctr">
            <a:solidFill>
              <a:srgbClr val="8B8B8B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1800" b="0" i="0" u="none" strike="noStrike" kern="1200" spc="-1" baseline="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defRPr>
            </a:pPr>
            <a:endParaRPr lang="ru-RU"/>
          </a:p>
        </c:txPr>
        <c:crossAx val="116843648"/>
        <c:crosses val="autoZero"/>
        <c:crossBetween val="midCat"/>
        <c:dispUnits>
          <c:builtInUnit val="millions"/>
          <c:dispUnitsLbl>
            <c:layout/>
            <c:txPr>
              <a:bodyPr rot="-5400000" spcFirstLastPara="0" vertOverflow="ellipsis" vert="horz" wrap="square" anchor="ctr" anchorCtr="1">
                <a:spAutoFit/>
              </a:bodyPr>
              <a:lstStyle/>
              <a:p>
                <a:pPr>
                  <a:defRPr lang="en-US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</c:dispUnitsLbl>
        </c:dispUnits>
      </c:valAx>
      <c:spPr>
        <a:noFill/>
        <a:ln w="0">
          <a:noFill/>
        </a:ln>
      </c:spPr>
    </c:plotArea>
    <c:legend>
      <c:legendPos val="r"/>
      <c:layout/>
      <c:overlay val="0"/>
      <c:spPr>
        <a:noFill/>
        <a:ln w="0">
          <a:noFill/>
        </a:ln>
      </c:spPr>
      <c:txPr>
        <a:bodyPr rot="0" spcFirstLastPara="0" vertOverflow="ellipsis" vert="horz" wrap="square" anchor="ctr" anchorCtr="1"/>
        <a:lstStyle/>
        <a:p>
          <a:pPr>
            <a:defRPr lang="en-US" sz="1800" b="0" i="0" u="none" strike="noStrike" kern="1200" spc="-1" baseline="0">
              <a:solidFill>
                <a:srgbClr val="000000"/>
              </a:solidFill>
              <a:latin typeface="Calibri" panose="020F0502020204030204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480">
      <a:noFill/>
    </a:ln>
  </c:spPr>
  <c:txPr>
    <a:bodyPr/>
    <a:lstStyle/>
    <a:p>
      <a:pPr>
        <a:defRPr lang="en-US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#1">
  <dgm:title val=""/>
  <dgm:desc val=""/>
  <dgm:catLst>
    <dgm:cat type="accent3" pri="11400"/>
  </dgm:catLst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EF4507-5516-4D33-959D-B15FAB7F4D22}" type="doc">
      <dgm:prSet loTypeId="urn:microsoft.com/office/officeart/2005/8/layout/hProcess11#1" loCatId="process" qsTypeId="urn:microsoft.com/office/officeart/2005/8/quickstyle/simple1#1" qsCatId="simple" csTypeId="urn:microsoft.com/office/officeart/2005/8/colors/accent3_4#1" csCatId="accent3" phldr="1"/>
      <dgm:spPr/>
      <dgm:t>
        <a:bodyPr/>
        <a:lstStyle/>
        <a:p>
          <a:endParaRPr lang="ru-RU"/>
        </a:p>
      </dgm:t>
    </dgm:pt>
    <dgm:pt modelId="{F7F981B3-85E9-4E1D-8C63-E958A055294B}">
      <dgm:prSet phldrT="[Текст]" custT="1"/>
      <dgm:spPr/>
      <dgm:t>
        <a:bodyPr/>
        <a:lstStyle/>
        <a:p>
          <a:r>
            <a:rPr lang="ru-RU" sz="1700" dirty="0" smtClean="0"/>
            <a:t>           1950-е</a:t>
          </a:r>
          <a:endParaRPr lang="ru-RU" sz="1700" dirty="0"/>
        </a:p>
      </dgm:t>
    </dgm:pt>
    <dgm:pt modelId="{7481F4A0-8273-44D4-A134-2F59FA683474}" type="parTrans" cxnId="{D882264A-E753-4138-90F9-3DCBC94A1841}">
      <dgm:prSet/>
      <dgm:spPr/>
      <dgm:t>
        <a:bodyPr/>
        <a:lstStyle/>
        <a:p>
          <a:endParaRPr lang="ru-RU"/>
        </a:p>
      </dgm:t>
    </dgm:pt>
    <dgm:pt modelId="{20019BFF-822E-4C2B-A4CE-E34AB6761226}" type="sibTrans" cxnId="{D882264A-E753-4138-90F9-3DCBC94A1841}">
      <dgm:prSet/>
      <dgm:spPr/>
      <dgm:t>
        <a:bodyPr/>
        <a:lstStyle/>
        <a:p>
          <a:endParaRPr lang="ru-RU"/>
        </a:p>
      </dgm:t>
    </dgm:pt>
    <dgm:pt modelId="{B0C3ED9F-00B4-4990-97DC-C1A4196D643D}">
      <dgm:prSet phldrT="[Текст]" custT="1"/>
      <dgm:spPr/>
      <dgm:t>
        <a:bodyPr/>
        <a:lstStyle/>
        <a:p>
          <a:r>
            <a:rPr lang="ru-RU" sz="1800" b="1" i="0" u="none" dirty="0" smtClean="0"/>
            <a:t>Начальная фаза</a:t>
          </a:r>
          <a:endParaRPr lang="ru-RU" sz="1800" dirty="0"/>
        </a:p>
      </dgm:t>
    </dgm:pt>
    <dgm:pt modelId="{9967A2D8-FD7B-41D7-BCE7-E70C505E2CC0}" type="parTrans" cxnId="{2B1C5F21-8AD2-4941-A914-264D9A6DD30F}">
      <dgm:prSet/>
      <dgm:spPr/>
      <dgm:t>
        <a:bodyPr/>
        <a:lstStyle/>
        <a:p>
          <a:endParaRPr lang="ru-RU"/>
        </a:p>
      </dgm:t>
    </dgm:pt>
    <dgm:pt modelId="{066D0A0B-DFC2-477E-908F-EECA64C7298F}" type="sibTrans" cxnId="{2B1C5F21-8AD2-4941-A914-264D9A6DD30F}">
      <dgm:prSet/>
      <dgm:spPr/>
      <dgm:t>
        <a:bodyPr/>
        <a:lstStyle/>
        <a:p>
          <a:endParaRPr lang="ru-RU"/>
        </a:p>
      </dgm:t>
    </dgm:pt>
    <dgm:pt modelId="{585E363C-9097-4ED0-9EF1-3DECEA5115ED}">
      <dgm:prSet phldrT="[Текст]" custT="1"/>
      <dgm:spPr/>
      <dgm:t>
        <a:bodyPr/>
        <a:lstStyle/>
        <a:p>
          <a:r>
            <a:rPr lang="ru-RU" sz="1700" dirty="0" smtClean="0"/>
            <a:t>           1990-е</a:t>
          </a:r>
          <a:endParaRPr lang="ru-RU" sz="1700" dirty="0"/>
        </a:p>
      </dgm:t>
    </dgm:pt>
    <dgm:pt modelId="{A3EAF4E3-E176-40CB-8285-1FFF44AF4A13}" type="parTrans" cxnId="{3FA362CE-86BA-4F30-B0E4-D316CF931C8F}">
      <dgm:prSet/>
      <dgm:spPr/>
      <dgm:t>
        <a:bodyPr/>
        <a:lstStyle/>
        <a:p>
          <a:endParaRPr lang="ru-RU"/>
        </a:p>
      </dgm:t>
    </dgm:pt>
    <dgm:pt modelId="{9E9613BB-D1B7-49D8-8FA5-7E69CD40745B}" type="sibTrans" cxnId="{3FA362CE-86BA-4F30-B0E4-D316CF931C8F}">
      <dgm:prSet/>
      <dgm:spPr/>
      <dgm:t>
        <a:bodyPr/>
        <a:lstStyle/>
        <a:p>
          <a:endParaRPr lang="ru-RU"/>
        </a:p>
      </dgm:t>
    </dgm:pt>
    <dgm:pt modelId="{47ED2BFD-7319-4A33-A3F1-F5BFC4F7694F}">
      <dgm:prSet phldrT="[Текст]" custT="1"/>
      <dgm:spPr/>
      <dgm:t>
        <a:bodyPr/>
        <a:lstStyle/>
        <a:p>
          <a:r>
            <a:rPr lang="ru-RU" sz="1800" b="1" dirty="0" smtClean="0"/>
            <a:t>Средняя фаза</a:t>
          </a:r>
          <a:endParaRPr lang="ru-RU" sz="1800" b="1" dirty="0"/>
        </a:p>
      </dgm:t>
    </dgm:pt>
    <dgm:pt modelId="{B0B73275-1EDD-42D3-89F9-89019636DC10}" type="parTrans" cxnId="{AB1B4EBF-E573-4286-A0C8-87E1FF4DD8F2}">
      <dgm:prSet/>
      <dgm:spPr/>
      <dgm:t>
        <a:bodyPr/>
        <a:lstStyle/>
        <a:p>
          <a:endParaRPr lang="ru-RU"/>
        </a:p>
      </dgm:t>
    </dgm:pt>
    <dgm:pt modelId="{5BD2D6FB-056A-4813-B157-E626C30F6E4B}" type="sibTrans" cxnId="{AB1B4EBF-E573-4286-A0C8-87E1FF4DD8F2}">
      <dgm:prSet/>
      <dgm:spPr/>
      <dgm:t>
        <a:bodyPr/>
        <a:lstStyle/>
        <a:p>
          <a:endParaRPr lang="ru-RU"/>
        </a:p>
      </dgm:t>
    </dgm:pt>
    <dgm:pt modelId="{95841922-171E-4FED-BEB2-B1AD109A9492}">
      <dgm:prSet phldrT="[Текст]" custT="1"/>
      <dgm:spPr/>
      <dgm:t>
        <a:bodyPr/>
        <a:lstStyle/>
        <a:p>
          <a:r>
            <a:rPr lang="ru-RU" sz="1700" dirty="0" smtClean="0"/>
            <a:t>   2030-е</a:t>
          </a:r>
          <a:endParaRPr lang="ru-RU" sz="1700" dirty="0"/>
        </a:p>
      </dgm:t>
    </dgm:pt>
    <dgm:pt modelId="{3AED0E6D-2F88-44F1-9D50-336F90CF4711}" type="parTrans" cxnId="{EE7ABF62-92F5-47D3-A1F5-E098CEB3AFFD}">
      <dgm:prSet/>
      <dgm:spPr/>
      <dgm:t>
        <a:bodyPr/>
        <a:lstStyle/>
        <a:p>
          <a:endParaRPr lang="ru-RU"/>
        </a:p>
      </dgm:t>
    </dgm:pt>
    <dgm:pt modelId="{0654BC62-A65F-448A-A247-E537CD065E95}" type="sibTrans" cxnId="{EE7ABF62-92F5-47D3-A1F5-E098CEB3AFFD}">
      <dgm:prSet/>
      <dgm:spPr/>
      <dgm:t>
        <a:bodyPr/>
        <a:lstStyle/>
        <a:p>
          <a:endParaRPr lang="ru-RU"/>
        </a:p>
      </dgm:t>
    </dgm:pt>
    <dgm:pt modelId="{6EC72EFC-CBB0-4168-8ED2-E90AFCBA2E59}">
      <dgm:prSet phldrT="[Текст]" custT="1"/>
      <dgm:spPr/>
      <dgm:t>
        <a:bodyPr/>
        <a:lstStyle/>
        <a:p>
          <a:r>
            <a:rPr lang="ru-RU" sz="1800" b="1" i="0" u="none" dirty="0" smtClean="0"/>
            <a:t>Завершающая фаза</a:t>
          </a:r>
          <a:endParaRPr lang="ru-RU" sz="1800" dirty="0"/>
        </a:p>
      </dgm:t>
    </dgm:pt>
    <dgm:pt modelId="{E2603135-437F-4AA6-8008-48E30AF9D36B}" type="parTrans" cxnId="{29F9A8B8-C033-485F-A811-87E4B63C45A6}">
      <dgm:prSet/>
      <dgm:spPr/>
      <dgm:t>
        <a:bodyPr/>
        <a:lstStyle/>
        <a:p>
          <a:endParaRPr lang="ru-RU"/>
        </a:p>
      </dgm:t>
    </dgm:pt>
    <dgm:pt modelId="{12268D32-FF85-49D1-8193-EDFBA2F46C3D}" type="sibTrans" cxnId="{29F9A8B8-C033-485F-A811-87E4B63C45A6}">
      <dgm:prSet/>
      <dgm:spPr/>
      <dgm:t>
        <a:bodyPr/>
        <a:lstStyle/>
        <a:p>
          <a:endParaRPr lang="ru-RU"/>
        </a:p>
      </dgm:t>
    </dgm:pt>
    <dgm:pt modelId="{74F97AC5-B36A-4753-B4D0-9714132814BB}">
      <dgm:prSet custT="1"/>
      <dgm:spPr/>
      <dgm:t>
        <a:bodyPr/>
        <a:lstStyle/>
        <a:p>
          <a:r>
            <a:rPr lang="en-US" sz="1700" dirty="0" smtClean="0"/>
            <a:t>2070</a:t>
          </a:r>
          <a:r>
            <a:rPr lang="ru-RU" sz="1700" dirty="0" smtClean="0"/>
            <a:t>-е</a:t>
          </a:r>
          <a:endParaRPr lang="ru-RU" sz="1700" dirty="0"/>
        </a:p>
      </dgm:t>
    </dgm:pt>
    <dgm:pt modelId="{6542626D-5290-4485-A804-A27A32CA6190}" type="parTrans" cxnId="{813B826E-2295-424C-9F0C-67F1D71AE732}">
      <dgm:prSet/>
      <dgm:spPr/>
      <dgm:t>
        <a:bodyPr/>
        <a:lstStyle/>
        <a:p>
          <a:endParaRPr lang="ru-RU"/>
        </a:p>
      </dgm:t>
    </dgm:pt>
    <dgm:pt modelId="{E2A2EFBF-C6E6-4524-A921-4089486A9570}" type="sibTrans" cxnId="{813B826E-2295-424C-9F0C-67F1D71AE732}">
      <dgm:prSet/>
      <dgm:spPr/>
      <dgm:t>
        <a:bodyPr/>
        <a:lstStyle/>
        <a:p>
          <a:endParaRPr lang="ru-RU"/>
        </a:p>
      </dgm:t>
    </dgm:pt>
    <dgm:pt modelId="{47202FDB-B864-4BBA-A007-9D7DBF3BDB29}" type="pres">
      <dgm:prSet presAssocID="{00EF4507-5516-4D33-959D-B15FAB7F4D2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272E51-4F63-4612-99B9-A3194541B948}" type="pres">
      <dgm:prSet presAssocID="{00EF4507-5516-4D33-959D-B15FAB7F4D22}" presName="arrow" presStyleLbl="bgShp" presStyleIdx="0" presStyleCnt="1"/>
      <dgm:spPr/>
      <dgm:t>
        <a:bodyPr/>
        <a:lstStyle/>
        <a:p>
          <a:endParaRPr lang="ru-RU"/>
        </a:p>
      </dgm:t>
    </dgm:pt>
    <dgm:pt modelId="{6D522BA0-625B-4EEE-B923-C69D56292B24}" type="pres">
      <dgm:prSet presAssocID="{00EF4507-5516-4D33-959D-B15FAB7F4D22}" presName="points" presStyleCnt="0"/>
      <dgm:spPr/>
      <dgm:t>
        <a:bodyPr/>
        <a:lstStyle/>
        <a:p>
          <a:endParaRPr lang="ru-RU"/>
        </a:p>
      </dgm:t>
    </dgm:pt>
    <dgm:pt modelId="{CAA647AA-314C-4984-B259-47C5CCF86C15}" type="pres">
      <dgm:prSet presAssocID="{F7F981B3-85E9-4E1D-8C63-E958A055294B}" presName="compositeA" presStyleCnt="0"/>
      <dgm:spPr/>
      <dgm:t>
        <a:bodyPr/>
        <a:lstStyle/>
        <a:p>
          <a:endParaRPr lang="ru-RU"/>
        </a:p>
      </dgm:t>
    </dgm:pt>
    <dgm:pt modelId="{D3C06C78-4F32-41CE-9B75-07A4784E937D}" type="pres">
      <dgm:prSet presAssocID="{F7F981B3-85E9-4E1D-8C63-E958A055294B}" presName="textA" presStyleLbl="revTx" presStyleIdx="0" presStyleCnt="4" custLinFactY="26208" custLinFactNeighborX="234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8D108-B24C-49D2-A090-EECDDAD30B58}" type="pres">
      <dgm:prSet presAssocID="{F7F981B3-85E9-4E1D-8C63-E958A055294B}" presName="circleA" presStyleLbl="node1" presStyleIdx="0" presStyleCnt="4"/>
      <dgm:spPr/>
      <dgm:t>
        <a:bodyPr/>
        <a:lstStyle/>
        <a:p>
          <a:endParaRPr lang="ru-RU"/>
        </a:p>
      </dgm:t>
    </dgm:pt>
    <dgm:pt modelId="{03FB6E60-031E-442F-B79A-64184FC16B73}" type="pres">
      <dgm:prSet presAssocID="{F7F981B3-85E9-4E1D-8C63-E958A055294B}" presName="spaceA" presStyleCnt="0"/>
      <dgm:spPr/>
      <dgm:t>
        <a:bodyPr/>
        <a:lstStyle/>
        <a:p>
          <a:endParaRPr lang="ru-RU"/>
        </a:p>
      </dgm:t>
    </dgm:pt>
    <dgm:pt modelId="{A5CFC6E5-51D5-4C61-A4D8-EB263C9C7EC9}" type="pres">
      <dgm:prSet presAssocID="{20019BFF-822E-4C2B-A4CE-E34AB6761226}" presName="space" presStyleCnt="0"/>
      <dgm:spPr/>
      <dgm:t>
        <a:bodyPr/>
        <a:lstStyle/>
        <a:p>
          <a:endParaRPr lang="ru-RU"/>
        </a:p>
      </dgm:t>
    </dgm:pt>
    <dgm:pt modelId="{1EAB2318-123A-42F1-AC07-C040CB29C0D4}" type="pres">
      <dgm:prSet presAssocID="{585E363C-9097-4ED0-9EF1-3DECEA5115ED}" presName="compositeB" presStyleCnt="0"/>
      <dgm:spPr/>
      <dgm:t>
        <a:bodyPr/>
        <a:lstStyle/>
        <a:p>
          <a:endParaRPr lang="ru-RU"/>
        </a:p>
      </dgm:t>
    </dgm:pt>
    <dgm:pt modelId="{9FB68077-1C48-4601-8C4E-86AD2E673AC3}" type="pres">
      <dgm:prSet presAssocID="{585E363C-9097-4ED0-9EF1-3DECEA5115ED}" presName="text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1F71E-D0FF-4419-BFD9-275EEA742B6C}" type="pres">
      <dgm:prSet presAssocID="{585E363C-9097-4ED0-9EF1-3DECEA5115ED}" presName="circleB" presStyleLbl="node1" presStyleIdx="1" presStyleCnt="4"/>
      <dgm:spPr>
        <a:solidFill>
          <a:srgbClr val="787878"/>
        </a:solidFill>
      </dgm:spPr>
      <dgm:t>
        <a:bodyPr/>
        <a:lstStyle/>
        <a:p>
          <a:endParaRPr lang="ru-RU"/>
        </a:p>
      </dgm:t>
    </dgm:pt>
    <dgm:pt modelId="{91720F47-6802-40CE-B41F-7EF5FBC58C80}" type="pres">
      <dgm:prSet presAssocID="{585E363C-9097-4ED0-9EF1-3DECEA5115ED}" presName="spaceB" presStyleCnt="0"/>
      <dgm:spPr/>
      <dgm:t>
        <a:bodyPr/>
        <a:lstStyle/>
        <a:p>
          <a:endParaRPr lang="ru-RU"/>
        </a:p>
      </dgm:t>
    </dgm:pt>
    <dgm:pt modelId="{7A4F28D1-67A3-46EC-BFE5-A8BA936ECBED}" type="pres">
      <dgm:prSet presAssocID="{9E9613BB-D1B7-49D8-8FA5-7E69CD40745B}" presName="space" presStyleCnt="0"/>
      <dgm:spPr/>
      <dgm:t>
        <a:bodyPr/>
        <a:lstStyle/>
        <a:p>
          <a:endParaRPr lang="ru-RU"/>
        </a:p>
      </dgm:t>
    </dgm:pt>
    <dgm:pt modelId="{2CB56F26-9702-4E0F-8D49-6A33ABDB8EDF}" type="pres">
      <dgm:prSet presAssocID="{95841922-171E-4FED-BEB2-B1AD109A9492}" presName="compositeA" presStyleCnt="0"/>
      <dgm:spPr/>
      <dgm:t>
        <a:bodyPr/>
        <a:lstStyle/>
        <a:p>
          <a:endParaRPr lang="ru-RU"/>
        </a:p>
      </dgm:t>
    </dgm:pt>
    <dgm:pt modelId="{2C3A1EA2-1BE8-4FED-A502-DB93A5CF34B8}" type="pres">
      <dgm:prSet presAssocID="{95841922-171E-4FED-BEB2-B1AD109A9492}" presName="textA" presStyleLbl="revTx" presStyleIdx="2" presStyleCnt="4" custLinFactY="57575" custLinFactNeighborX="2130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698D76-DDC1-468A-B91A-9650D0A11A34}" type="pres">
      <dgm:prSet presAssocID="{95841922-171E-4FED-BEB2-B1AD109A9492}" presName="circleA" presStyleLbl="node1" presStyleIdx="2" presStyleCnt="4"/>
      <dgm:spPr>
        <a:solidFill>
          <a:srgbClr val="787878"/>
        </a:solidFill>
      </dgm:spPr>
      <dgm:t>
        <a:bodyPr/>
        <a:lstStyle/>
        <a:p>
          <a:endParaRPr lang="ru-RU"/>
        </a:p>
      </dgm:t>
    </dgm:pt>
    <dgm:pt modelId="{18CD7B14-AB37-4A52-838D-FD8E168D6021}" type="pres">
      <dgm:prSet presAssocID="{95841922-171E-4FED-BEB2-B1AD109A9492}" presName="spaceA" presStyleCnt="0"/>
      <dgm:spPr/>
      <dgm:t>
        <a:bodyPr/>
        <a:lstStyle/>
        <a:p>
          <a:endParaRPr lang="ru-RU"/>
        </a:p>
      </dgm:t>
    </dgm:pt>
    <dgm:pt modelId="{9C5982E7-EDCE-4B75-91D1-66082722397E}" type="pres">
      <dgm:prSet presAssocID="{0654BC62-A65F-448A-A247-E537CD065E95}" presName="space" presStyleCnt="0"/>
      <dgm:spPr/>
      <dgm:t>
        <a:bodyPr/>
        <a:lstStyle/>
        <a:p>
          <a:endParaRPr lang="ru-RU"/>
        </a:p>
      </dgm:t>
    </dgm:pt>
    <dgm:pt modelId="{956B6E4C-6E32-43DE-9A8E-4D6AB1EFF52C}" type="pres">
      <dgm:prSet presAssocID="{74F97AC5-B36A-4753-B4D0-9714132814BB}" presName="compositeB" presStyleCnt="0"/>
      <dgm:spPr/>
      <dgm:t>
        <a:bodyPr/>
        <a:lstStyle/>
        <a:p>
          <a:endParaRPr lang="ru-RU"/>
        </a:p>
      </dgm:t>
    </dgm:pt>
    <dgm:pt modelId="{B992CA44-5530-4EE0-A008-3513FD59BAA4}" type="pres">
      <dgm:prSet presAssocID="{74F97AC5-B36A-4753-B4D0-9714132814BB}" presName="textB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94336D-CADE-4C09-9E93-F929A0D68E0F}" type="pres">
      <dgm:prSet presAssocID="{74F97AC5-B36A-4753-B4D0-9714132814BB}" presName="circleB" presStyleLbl="node1" presStyleIdx="3" presStyleCnt="4"/>
      <dgm:spPr/>
      <dgm:t>
        <a:bodyPr/>
        <a:lstStyle/>
        <a:p>
          <a:endParaRPr lang="ru-RU"/>
        </a:p>
      </dgm:t>
    </dgm:pt>
    <dgm:pt modelId="{9BC01D57-1739-4E66-A684-4985BC590DC2}" type="pres">
      <dgm:prSet presAssocID="{74F97AC5-B36A-4753-B4D0-9714132814BB}" presName="spaceB" presStyleCnt="0"/>
      <dgm:spPr/>
      <dgm:t>
        <a:bodyPr/>
        <a:lstStyle/>
        <a:p>
          <a:endParaRPr lang="ru-RU"/>
        </a:p>
      </dgm:t>
    </dgm:pt>
  </dgm:ptLst>
  <dgm:cxnLst>
    <dgm:cxn modelId="{813B826E-2295-424C-9F0C-67F1D71AE732}" srcId="{00EF4507-5516-4D33-959D-B15FAB7F4D22}" destId="{74F97AC5-B36A-4753-B4D0-9714132814BB}" srcOrd="3" destOrd="0" parTransId="{6542626D-5290-4485-A804-A27A32CA6190}" sibTransId="{E2A2EFBF-C6E6-4524-A921-4089486A9570}"/>
    <dgm:cxn modelId="{4C4EEB4E-2C32-41C8-BD95-371016307883}" type="presOf" srcId="{47ED2BFD-7319-4A33-A3F1-F5BFC4F7694F}" destId="{9FB68077-1C48-4601-8C4E-86AD2E673AC3}" srcOrd="0" destOrd="1" presId="urn:microsoft.com/office/officeart/2005/8/layout/hProcess11#1"/>
    <dgm:cxn modelId="{29F9A8B8-C033-485F-A811-87E4B63C45A6}" srcId="{95841922-171E-4FED-BEB2-B1AD109A9492}" destId="{6EC72EFC-CBB0-4168-8ED2-E90AFCBA2E59}" srcOrd="0" destOrd="0" parTransId="{E2603135-437F-4AA6-8008-48E30AF9D36B}" sibTransId="{12268D32-FF85-49D1-8193-EDFBA2F46C3D}"/>
    <dgm:cxn modelId="{523DB8B9-B36D-4689-8001-E3E15895127D}" type="presOf" srcId="{00EF4507-5516-4D33-959D-B15FAB7F4D22}" destId="{47202FDB-B864-4BBA-A007-9D7DBF3BDB29}" srcOrd="0" destOrd="0" presId="urn:microsoft.com/office/officeart/2005/8/layout/hProcess11#1"/>
    <dgm:cxn modelId="{37CD40BB-922F-4525-9983-479CF7FDD363}" type="presOf" srcId="{95841922-171E-4FED-BEB2-B1AD109A9492}" destId="{2C3A1EA2-1BE8-4FED-A502-DB93A5CF34B8}" srcOrd="0" destOrd="0" presId="urn:microsoft.com/office/officeart/2005/8/layout/hProcess11#1"/>
    <dgm:cxn modelId="{B270A0EA-6010-48B7-9B12-02BA848252D8}" type="presOf" srcId="{6EC72EFC-CBB0-4168-8ED2-E90AFCBA2E59}" destId="{2C3A1EA2-1BE8-4FED-A502-DB93A5CF34B8}" srcOrd="0" destOrd="1" presId="urn:microsoft.com/office/officeart/2005/8/layout/hProcess11#1"/>
    <dgm:cxn modelId="{EE7ABF62-92F5-47D3-A1F5-E098CEB3AFFD}" srcId="{00EF4507-5516-4D33-959D-B15FAB7F4D22}" destId="{95841922-171E-4FED-BEB2-B1AD109A9492}" srcOrd="2" destOrd="0" parTransId="{3AED0E6D-2F88-44F1-9D50-336F90CF4711}" sibTransId="{0654BC62-A65F-448A-A247-E537CD065E95}"/>
    <dgm:cxn modelId="{AB1B4EBF-E573-4286-A0C8-87E1FF4DD8F2}" srcId="{585E363C-9097-4ED0-9EF1-3DECEA5115ED}" destId="{47ED2BFD-7319-4A33-A3F1-F5BFC4F7694F}" srcOrd="0" destOrd="0" parTransId="{B0B73275-1EDD-42D3-89F9-89019636DC10}" sibTransId="{5BD2D6FB-056A-4813-B157-E626C30F6E4B}"/>
    <dgm:cxn modelId="{3178225E-7D5C-43F5-B9B3-B68E9595791F}" type="presOf" srcId="{B0C3ED9F-00B4-4990-97DC-C1A4196D643D}" destId="{D3C06C78-4F32-41CE-9B75-07A4784E937D}" srcOrd="0" destOrd="1" presId="urn:microsoft.com/office/officeart/2005/8/layout/hProcess11#1"/>
    <dgm:cxn modelId="{3FA362CE-86BA-4F30-B0E4-D316CF931C8F}" srcId="{00EF4507-5516-4D33-959D-B15FAB7F4D22}" destId="{585E363C-9097-4ED0-9EF1-3DECEA5115ED}" srcOrd="1" destOrd="0" parTransId="{A3EAF4E3-E176-40CB-8285-1FFF44AF4A13}" sibTransId="{9E9613BB-D1B7-49D8-8FA5-7E69CD40745B}"/>
    <dgm:cxn modelId="{2663146A-B8A5-439A-81AB-3A72A5FD0693}" type="presOf" srcId="{585E363C-9097-4ED0-9EF1-3DECEA5115ED}" destId="{9FB68077-1C48-4601-8C4E-86AD2E673AC3}" srcOrd="0" destOrd="0" presId="urn:microsoft.com/office/officeart/2005/8/layout/hProcess11#1"/>
    <dgm:cxn modelId="{EDA98EF6-EBD4-4636-B589-CCACEBA0BEFA}" type="presOf" srcId="{74F97AC5-B36A-4753-B4D0-9714132814BB}" destId="{B992CA44-5530-4EE0-A008-3513FD59BAA4}" srcOrd="0" destOrd="0" presId="urn:microsoft.com/office/officeart/2005/8/layout/hProcess11#1"/>
    <dgm:cxn modelId="{D882264A-E753-4138-90F9-3DCBC94A1841}" srcId="{00EF4507-5516-4D33-959D-B15FAB7F4D22}" destId="{F7F981B3-85E9-4E1D-8C63-E958A055294B}" srcOrd="0" destOrd="0" parTransId="{7481F4A0-8273-44D4-A134-2F59FA683474}" sibTransId="{20019BFF-822E-4C2B-A4CE-E34AB6761226}"/>
    <dgm:cxn modelId="{5CB5B544-2F3B-4558-8D81-F77AA1A24318}" type="presOf" srcId="{F7F981B3-85E9-4E1D-8C63-E958A055294B}" destId="{D3C06C78-4F32-41CE-9B75-07A4784E937D}" srcOrd="0" destOrd="0" presId="urn:microsoft.com/office/officeart/2005/8/layout/hProcess11#1"/>
    <dgm:cxn modelId="{2B1C5F21-8AD2-4941-A914-264D9A6DD30F}" srcId="{F7F981B3-85E9-4E1D-8C63-E958A055294B}" destId="{B0C3ED9F-00B4-4990-97DC-C1A4196D643D}" srcOrd="0" destOrd="0" parTransId="{9967A2D8-FD7B-41D7-BCE7-E70C505E2CC0}" sibTransId="{066D0A0B-DFC2-477E-908F-EECA64C7298F}"/>
    <dgm:cxn modelId="{739A8811-5ACB-4808-B2C7-E5D2B40C8543}" type="presParOf" srcId="{47202FDB-B864-4BBA-A007-9D7DBF3BDB29}" destId="{5F272E51-4F63-4612-99B9-A3194541B948}" srcOrd="0" destOrd="0" presId="urn:microsoft.com/office/officeart/2005/8/layout/hProcess11#1"/>
    <dgm:cxn modelId="{DCEF304D-D871-4ABA-B795-D359E4BAA3E7}" type="presParOf" srcId="{47202FDB-B864-4BBA-A007-9D7DBF3BDB29}" destId="{6D522BA0-625B-4EEE-B923-C69D56292B24}" srcOrd="1" destOrd="0" presId="urn:microsoft.com/office/officeart/2005/8/layout/hProcess11#1"/>
    <dgm:cxn modelId="{A05BD730-DA84-4DDA-82B7-56948AF90E9E}" type="presParOf" srcId="{6D522BA0-625B-4EEE-B923-C69D56292B24}" destId="{CAA647AA-314C-4984-B259-47C5CCF86C15}" srcOrd="0" destOrd="0" presId="urn:microsoft.com/office/officeart/2005/8/layout/hProcess11#1"/>
    <dgm:cxn modelId="{BAB360DA-DC68-4855-B90E-DB0B86066648}" type="presParOf" srcId="{CAA647AA-314C-4984-B259-47C5CCF86C15}" destId="{D3C06C78-4F32-41CE-9B75-07A4784E937D}" srcOrd="0" destOrd="0" presId="urn:microsoft.com/office/officeart/2005/8/layout/hProcess11#1"/>
    <dgm:cxn modelId="{3F614B07-AA23-400A-BF16-E2BC03B609FB}" type="presParOf" srcId="{CAA647AA-314C-4984-B259-47C5CCF86C15}" destId="{2238D108-B24C-49D2-A090-EECDDAD30B58}" srcOrd="1" destOrd="0" presId="urn:microsoft.com/office/officeart/2005/8/layout/hProcess11#1"/>
    <dgm:cxn modelId="{05C6C486-869F-4459-9B09-B38CF9C01957}" type="presParOf" srcId="{CAA647AA-314C-4984-B259-47C5CCF86C15}" destId="{03FB6E60-031E-442F-B79A-64184FC16B73}" srcOrd="2" destOrd="0" presId="urn:microsoft.com/office/officeart/2005/8/layout/hProcess11#1"/>
    <dgm:cxn modelId="{956E81A4-8CB0-441F-A80E-20498BD4C6AA}" type="presParOf" srcId="{6D522BA0-625B-4EEE-B923-C69D56292B24}" destId="{A5CFC6E5-51D5-4C61-A4D8-EB263C9C7EC9}" srcOrd="1" destOrd="0" presId="urn:microsoft.com/office/officeart/2005/8/layout/hProcess11#1"/>
    <dgm:cxn modelId="{0B026CB1-773D-4568-BCFD-CE86C0E8CCF7}" type="presParOf" srcId="{6D522BA0-625B-4EEE-B923-C69D56292B24}" destId="{1EAB2318-123A-42F1-AC07-C040CB29C0D4}" srcOrd="2" destOrd="0" presId="urn:microsoft.com/office/officeart/2005/8/layout/hProcess11#1"/>
    <dgm:cxn modelId="{9D8C1AAF-8531-4C5C-BC48-842577BEB617}" type="presParOf" srcId="{1EAB2318-123A-42F1-AC07-C040CB29C0D4}" destId="{9FB68077-1C48-4601-8C4E-86AD2E673AC3}" srcOrd="0" destOrd="0" presId="urn:microsoft.com/office/officeart/2005/8/layout/hProcess11#1"/>
    <dgm:cxn modelId="{F0F3D72C-522F-4860-87B2-CCAC36D7D5AF}" type="presParOf" srcId="{1EAB2318-123A-42F1-AC07-C040CB29C0D4}" destId="{2A31F71E-D0FF-4419-BFD9-275EEA742B6C}" srcOrd="1" destOrd="0" presId="urn:microsoft.com/office/officeart/2005/8/layout/hProcess11#1"/>
    <dgm:cxn modelId="{9D81D273-6E73-4249-AB2A-D3A39C355B22}" type="presParOf" srcId="{1EAB2318-123A-42F1-AC07-C040CB29C0D4}" destId="{91720F47-6802-40CE-B41F-7EF5FBC58C80}" srcOrd="2" destOrd="0" presId="urn:microsoft.com/office/officeart/2005/8/layout/hProcess11#1"/>
    <dgm:cxn modelId="{C6EA3102-6F79-48B7-947A-395548C4C395}" type="presParOf" srcId="{6D522BA0-625B-4EEE-B923-C69D56292B24}" destId="{7A4F28D1-67A3-46EC-BFE5-A8BA936ECBED}" srcOrd="3" destOrd="0" presId="urn:microsoft.com/office/officeart/2005/8/layout/hProcess11#1"/>
    <dgm:cxn modelId="{4FC37F04-5332-4C38-8DEB-9D700DB58127}" type="presParOf" srcId="{6D522BA0-625B-4EEE-B923-C69D56292B24}" destId="{2CB56F26-9702-4E0F-8D49-6A33ABDB8EDF}" srcOrd="4" destOrd="0" presId="urn:microsoft.com/office/officeart/2005/8/layout/hProcess11#1"/>
    <dgm:cxn modelId="{85418199-3CEB-4140-BAF3-44F53BFA7C54}" type="presParOf" srcId="{2CB56F26-9702-4E0F-8D49-6A33ABDB8EDF}" destId="{2C3A1EA2-1BE8-4FED-A502-DB93A5CF34B8}" srcOrd="0" destOrd="0" presId="urn:microsoft.com/office/officeart/2005/8/layout/hProcess11#1"/>
    <dgm:cxn modelId="{EE77D20F-E455-4C5C-AD60-F972AF252D3A}" type="presParOf" srcId="{2CB56F26-9702-4E0F-8D49-6A33ABDB8EDF}" destId="{A8698D76-DDC1-468A-B91A-9650D0A11A34}" srcOrd="1" destOrd="0" presId="urn:microsoft.com/office/officeart/2005/8/layout/hProcess11#1"/>
    <dgm:cxn modelId="{F1B1BF9A-1434-4171-A42B-126C0FD78CDF}" type="presParOf" srcId="{2CB56F26-9702-4E0F-8D49-6A33ABDB8EDF}" destId="{18CD7B14-AB37-4A52-838D-FD8E168D6021}" srcOrd="2" destOrd="0" presId="urn:microsoft.com/office/officeart/2005/8/layout/hProcess11#1"/>
    <dgm:cxn modelId="{EE6647D0-219A-4712-9D82-5541A77FAD57}" type="presParOf" srcId="{6D522BA0-625B-4EEE-B923-C69D56292B24}" destId="{9C5982E7-EDCE-4B75-91D1-66082722397E}" srcOrd="5" destOrd="0" presId="urn:microsoft.com/office/officeart/2005/8/layout/hProcess11#1"/>
    <dgm:cxn modelId="{7A52D5C4-2F63-495F-872B-76E49117412F}" type="presParOf" srcId="{6D522BA0-625B-4EEE-B923-C69D56292B24}" destId="{956B6E4C-6E32-43DE-9A8E-4D6AB1EFF52C}" srcOrd="6" destOrd="0" presId="urn:microsoft.com/office/officeart/2005/8/layout/hProcess11#1"/>
    <dgm:cxn modelId="{7FBB1EB9-E0A0-47CC-982F-03A546872022}" type="presParOf" srcId="{956B6E4C-6E32-43DE-9A8E-4D6AB1EFF52C}" destId="{B992CA44-5530-4EE0-A008-3513FD59BAA4}" srcOrd="0" destOrd="0" presId="urn:microsoft.com/office/officeart/2005/8/layout/hProcess11#1"/>
    <dgm:cxn modelId="{B5017C5D-F3FA-4390-9371-762FA7494C7E}" type="presParOf" srcId="{956B6E4C-6E32-43DE-9A8E-4D6AB1EFF52C}" destId="{8D94336D-CADE-4C09-9E93-F929A0D68E0F}" srcOrd="1" destOrd="0" presId="urn:microsoft.com/office/officeart/2005/8/layout/hProcess11#1"/>
    <dgm:cxn modelId="{68651418-5522-41F6-9B52-646E11C71443}" type="presParOf" srcId="{956B6E4C-6E32-43DE-9A8E-4D6AB1EFF52C}" destId="{9BC01D57-1739-4E66-A684-4985BC590DC2}" srcOrd="2" destOrd="0" presId="urn:microsoft.com/office/officeart/2005/8/layout/hProcess1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272E51-4F63-4612-99B9-A3194541B948}">
      <dsp:nvSpPr>
        <dsp:cNvPr id="0" name=""/>
        <dsp:cNvSpPr/>
      </dsp:nvSpPr>
      <dsp:spPr>
        <a:xfrm>
          <a:off x="0" y="820799"/>
          <a:ext cx="10116359" cy="1094400"/>
        </a:xfrm>
        <a:prstGeom prst="notchedRightArrow">
          <a:avLst/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C06C78-4F32-41CE-9B75-07A4784E937D}">
      <dsp:nvSpPr>
        <dsp:cNvPr id="0" name=""/>
        <dsp:cNvSpPr/>
      </dsp:nvSpPr>
      <dsp:spPr>
        <a:xfrm>
          <a:off x="56040" y="1381220"/>
          <a:ext cx="2191713" cy="109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1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           1950-е</a:t>
          </a:r>
          <a:endParaRPr lang="ru-RU" sz="17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u="none" kern="1200" dirty="0" smtClean="0"/>
            <a:t>Начальная фаза</a:t>
          </a:r>
          <a:endParaRPr lang="ru-RU" sz="1800" kern="1200" dirty="0"/>
        </a:p>
      </dsp:txBody>
      <dsp:txXfrm>
        <a:off x="56040" y="1381220"/>
        <a:ext cx="2191713" cy="1094400"/>
      </dsp:txXfrm>
    </dsp:sp>
    <dsp:sp modelId="{2238D108-B24C-49D2-A090-EECDDAD30B58}">
      <dsp:nvSpPr>
        <dsp:cNvPr id="0" name=""/>
        <dsp:cNvSpPr/>
      </dsp:nvSpPr>
      <dsp:spPr>
        <a:xfrm>
          <a:off x="963613" y="1231200"/>
          <a:ext cx="273600" cy="273600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68077-1C48-4601-8C4E-86AD2E673AC3}">
      <dsp:nvSpPr>
        <dsp:cNvPr id="0" name=""/>
        <dsp:cNvSpPr/>
      </dsp:nvSpPr>
      <dsp:spPr>
        <a:xfrm>
          <a:off x="2305855" y="1641599"/>
          <a:ext cx="2191713" cy="109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1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           1990-е</a:t>
          </a:r>
          <a:endParaRPr lang="ru-RU" sz="17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Средняя фаза</a:t>
          </a:r>
          <a:endParaRPr lang="ru-RU" sz="1800" b="1" kern="1200" dirty="0"/>
        </a:p>
      </dsp:txBody>
      <dsp:txXfrm>
        <a:off x="2305855" y="1641599"/>
        <a:ext cx="2191713" cy="1094400"/>
      </dsp:txXfrm>
    </dsp:sp>
    <dsp:sp modelId="{2A31F71E-D0FF-4419-BFD9-275EEA742B6C}">
      <dsp:nvSpPr>
        <dsp:cNvPr id="0" name=""/>
        <dsp:cNvSpPr/>
      </dsp:nvSpPr>
      <dsp:spPr>
        <a:xfrm>
          <a:off x="3264912" y="1231200"/>
          <a:ext cx="273600" cy="273600"/>
        </a:xfrm>
        <a:prstGeom prst="ellipse">
          <a:avLst/>
        </a:prstGeom>
        <a:solidFill>
          <a:srgbClr val="7878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3A1EA2-1BE8-4FED-A502-DB93A5CF34B8}">
      <dsp:nvSpPr>
        <dsp:cNvPr id="0" name=""/>
        <dsp:cNvSpPr/>
      </dsp:nvSpPr>
      <dsp:spPr>
        <a:xfrm>
          <a:off x="5074011" y="1641599"/>
          <a:ext cx="2191713" cy="109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1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   2030-е</a:t>
          </a:r>
          <a:endParaRPr lang="ru-RU" sz="17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u="none" kern="1200" dirty="0" smtClean="0"/>
            <a:t>Завершающая фаза</a:t>
          </a:r>
          <a:endParaRPr lang="ru-RU" sz="1800" kern="1200" dirty="0"/>
        </a:p>
      </dsp:txBody>
      <dsp:txXfrm>
        <a:off x="5074011" y="1641599"/>
        <a:ext cx="2191713" cy="1094400"/>
      </dsp:txXfrm>
    </dsp:sp>
    <dsp:sp modelId="{A8698D76-DDC1-468A-B91A-9650D0A11A34}">
      <dsp:nvSpPr>
        <dsp:cNvPr id="0" name=""/>
        <dsp:cNvSpPr/>
      </dsp:nvSpPr>
      <dsp:spPr>
        <a:xfrm>
          <a:off x="5566211" y="1231200"/>
          <a:ext cx="273600" cy="273600"/>
        </a:xfrm>
        <a:prstGeom prst="ellipse">
          <a:avLst/>
        </a:prstGeom>
        <a:solidFill>
          <a:srgbClr val="7878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2CA44-5530-4EE0-A008-3513FD59BAA4}">
      <dsp:nvSpPr>
        <dsp:cNvPr id="0" name=""/>
        <dsp:cNvSpPr/>
      </dsp:nvSpPr>
      <dsp:spPr>
        <a:xfrm>
          <a:off x="6908453" y="1641599"/>
          <a:ext cx="2191713" cy="109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2070</a:t>
          </a:r>
          <a:r>
            <a:rPr lang="ru-RU" sz="1700" kern="1200" dirty="0" smtClean="0"/>
            <a:t>-е</a:t>
          </a:r>
          <a:endParaRPr lang="ru-RU" sz="1700" kern="1200" dirty="0"/>
        </a:p>
      </dsp:txBody>
      <dsp:txXfrm>
        <a:off x="6908453" y="1641599"/>
        <a:ext cx="2191713" cy="1094400"/>
      </dsp:txXfrm>
    </dsp:sp>
    <dsp:sp modelId="{8D94336D-CADE-4C09-9E93-F929A0D68E0F}">
      <dsp:nvSpPr>
        <dsp:cNvPr id="0" name=""/>
        <dsp:cNvSpPr/>
      </dsp:nvSpPr>
      <dsp:spPr>
        <a:xfrm>
          <a:off x="7867510" y="1231200"/>
          <a:ext cx="273600" cy="273600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17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#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HorzCh" val="ctr"/>
                  <dgm:param type="txAnchorVertCh" val="b"/>
                  <dgm:param type="txAnchorVert" val="b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HorzCh" val="ctr"/>
                  <dgm:param type="txAnchorVertCh" val="t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859" cy="5364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2066" y="0"/>
            <a:ext cx="3275859" cy="5364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2389" y="1336437"/>
            <a:ext cx="6414897" cy="360838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065"/>
            <a:ext cx="3275859" cy="5364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2066" y="10155065"/>
            <a:ext cx="3275859" cy="5364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90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8567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45280" y="182880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45280" y="36576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45280" y="410148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3400" y="410148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45280" y="410148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45280" y="410148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45280" y="410148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3400" y="410148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400640" y="182880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56360" y="182880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45280" y="410148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400640" y="410148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56360" y="410148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45280" y="182880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45280" y="36576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45280" y="410148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3400" y="410148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45280" y="410148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45280" y="410148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45280" y="410148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33400" y="410148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400640" y="182880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56360" y="182880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45280" y="410148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400640" y="410148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56360" y="410148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title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hape 14"/>
          <p:cNvCxnSpPr/>
          <p:nvPr/>
        </p:nvCxnSpPr>
        <p:spPr>
          <a:xfrm flipV="1">
            <a:off x="0" y="1334051"/>
            <a:ext cx="12192000" cy="1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5" name="Shape 15"/>
          <p:cNvSpPr/>
          <p:nvPr/>
        </p:nvSpPr>
        <p:spPr>
          <a:xfrm>
            <a:off x="1289777" y="956051"/>
            <a:ext cx="755999" cy="755999"/>
          </a:xfrm>
          <a:prstGeom prst="ellips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00" tIns="121900" rIns="121900" bIns="1219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2360699" y="-228653"/>
            <a:ext cx="7061949" cy="15463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4000"/>
            </a:lvl1pPr>
            <a:lvl2pPr lvl="1" rtl="0">
              <a:spcBef>
                <a:spcPts val="0"/>
              </a:spcBef>
              <a:buSzPct val="100000"/>
              <a:defRPr sz="4000"/>
            </a:lvl2pPr>
            <a:lvl3pPr lvl="2" rtl="0">
              <a:spcBef>
                <a:spcPts val="0"/>
              </a:spcBef>
              <a:buSzPct val="100000"/>
              <a:defRPr sz="4000"/>
            </a:lvl3pPr>
            <a:lvl4pPr lvl="3" rtl="0">
              <a:spcBef>
                <a:spcPts val="0"/>
              </a:spcBef>
              <a:buSzPct val="100000"/>
              <a:defRPr sz="4000"/>
            </a:lvl4pPr>
            <a:lvl5pPr lvl="4" rtl="0">
              <a:spcBef>
                <a:spcPts val="0"/>
              </a:spcBef>
              <a:buSzPct val="100000"/>
              <a:defRPr sz="4000"/>
            </a:lvl5pPr>
            <a:lvl6pPr lvl="5" rtl="0">
              <a:spcBef>
                <a:spcPts val="0"/>
              </a:spcBef>
              <a:buSzPct val="100000"/>
              <a:defRPr sz="4000"/>
            </a:lvl6pPr>
            <a:lvl7pPr lvl="6" rtl="0">
              <a:spcBef>
                <a:spcPts val="0"/>
              </a:spcBef>
              <a:buSzPct val="100000"/>
              <a:defRPr sz="4000"/>
            </a:lvl7pPr>
            <a:lvl8pPr lvl="7" rtl="0">
              <a:spcBef>
                <a:spcPts val="0"/>
              </a:spcBef>
              <a:buSzPct val="100000"/>
              <a:defRPr sz="4000"/>
            </a:lvl8pPr>
            <a:lvl9pPr lvl="8" rtl="0"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845280" y="182880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845280" y="36576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845280" y="410148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233400" y="410148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845280" y="410148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845280" y="410148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233400" y="182880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845280" y="410148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6233400" y="410148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400640" y="182880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7956360" y="182880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845280" y="410148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4400640" y="410148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7956360" y="410148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23880" y="1124640"/>
            <a:ext cx="9143640" cy="238716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6000" b="0" strike="noStrike" spc="-1">
                <a:solidFill>
                  <a:srgbClr val="000000"/>
                </a:solidFill>
                <a:latin typeface="Calibri Light" panose="020F0302020204030204"/>
              </a:rPr>
              <a:t>Образец заголовка</a:t>
            </a:r>
            <a:endParaRPr lang="ru-RU" sz="60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764B918C-5A7E-47E3-94B5-6C7D3CF35AB2}" type="datetime">
              <a:rPr lang="ru-RU" sz="1100" b="0" strike="noStrike" spc="-1">
                <a:solidFill>
                  <a:srgbClr val="595959"/>
                </a:solidFill>
                <a:latin typeface="Calibri" panose="020F0502020204030204"/>
              </a:rPr>
              <a:t>07.04.2022</a:t>
            </a:fld>
            <a:endParaRPr lang="ru-RU" sz="1100" b="0" strike="noStrike" spc="-1">
              <a:latin typeface="Times New Roman" panose="02020603050405020304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sldNum"/>
          </p:nvPr>
        </p:nvSpPr>
        <p:spPr>
          <a:xfrm>
            <a:off x="86176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3F5A314A-D092-4EE1-979C-63947917812A}" type="slidenum">
              <a:rPr lang="ru-RU" sz="11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ru-RU" sz="1100" b="0" strike="noStrike" spc="-1">
              <a:latin typeface="Times New Roman" panose="02020603050405020304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 panose="020F0502020204030204"/>
              </a:rPr>
              <a:t>Click to edit the outline text format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Second Outline Level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Third Outline Level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Fourth Outline Level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Fifth Outline Level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Sixth Outline Level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 Light" panose="020F0302020204030204"/>
              </a:rPr>
              <a:t>Образец заголовка</a:t>
            </a:r>
            <a:endParaRPr lang="ru-RU" sz="44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45280" y="182880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7965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Font typeface="Wingdings 2" charset="2"/>
              <a:buChar char=""/>
            </a:pPr>
            <a:r>
              <a:rPr lang="ru-RU" sz="2800" b="0" strike="noStrike" spc="-1">
                <a:solidFill>
                  <a:srgbClr val="000000"/>
                </a:solidFill>
                <a:latin typeface="Calibri" panose="020F0502020204030204"/>
              </a:rPr>
              <a:t>Образец текста</a:t>
            </a:r>
          </a:p>
          <a:p>
            <a:pPr marL="685800" lvl="1" indent="-227965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Wingdings 2" charset="2"/>
              <a:buChar char="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</a:t>
            </a:r>
          </a:p>
          <a:p>
            <a:pPr marL="1143000" lvl="2" indent="-227965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Wingdings 2" charset="2"/>
              <a:buChar char="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</a:t>
            </a:r>
          </a:p>
          <a:p>
            <a:pPr marL="1600200" lvl="3" indent="-227965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Wingdings 2" charset="2"/>
              <a:buChar char=""/>
            </a:pPr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Четвертый уровень</a:t>
            </a:r>
          </a:p>
          <a:p>
            <a:pPr marL="2057400" lvl="4" indent="-227965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Wingdings 2" charset="2"/>
              <a:buChar char=""/>
            </a:pPr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F0CCFE3-FD70-4BE1-96A2-0411FEE54497}" type="datetime">
              <a:rPr lang="ru-RU" sz="1100" b="0" strike="noStrike" spc="-1">
                <a:solidFill>
                  <a:srgbClr val="595959"/>
                </a:solidFill>
                <a:latin typeface="Calibri" panose="020F0502020204030204"/>
              </a:rPr>
              <a:t>07.04.2022</a:t>
            </a:fld>
            <a:endParaRPr lang="ru-RU" sz="1100" b="0" strike="noStrike" spc="-1">
              <a:latin typeface="Times New Roman" panose="02020603050405020304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76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9FA34A17-E8E5-462F-810D-08CAE60F0FAB}" type="slidenum">
              <a:rPr lang="ru-RU" sz="11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ru-RU" sz="1100" b="0" strike="noStrike" spc="-1"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D9B4D947-DCB2-4E54-B540-BB5943B6F8C7}" type="datetime">
              <a:rPr lang="ru-RU" sz="1100" b="0" strike="noStrike" spc="-1">
                <a:solidFill>
                  <a:srgbClr val="595959"/>
                </a:solidFill>
                <a:latin typeface="Calibri" panose="020F0502020204030204"/>
              </a:rPr>
              <a:t>07.04.2022</a:t>
            </a:fld>
            <a:endParaRPr lang="ru-RU" sz="1100" b="0" strike="noStrike" spc="-1">
              <a:latin typeface="Times New Roman" panose="02020603050405020304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sldNum"/>
          </p:nvPr>
        </p:nvSpPr>
        <p:spPr>
          <a:xfrm>
            <a:off x="86176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AA3E52B-1D9A-4BC2-803F-41F5FBB85DED}" type="slidenum">
              <a:rPr lang="ru-RU" sz="11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ru-RU" sz="1100" b="0" strike="noStrike" spc="-1">
              <a:latin typeface="Times New Roman" panose="02020603050405020304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title"/>
          </p:nvPr>
        </p:nvSpPr>
        <p:spPr>
          <a:xfrm>
            <a:off x="845280" y="36576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 Light" panose="020F0302020204030204"/>
              </a:rPr>
              <a:t>Образец заголовка</a:t>
            </a:r>
            <a:endParaRPr lang="ru-RU" sz="44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 panose="020F0502020204030204"/>
              </a:rPr>
              <a:t>Click to edit the outline text format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Second Outline Level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Third Outline Level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Fourth Outline Level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Fifth Outline Level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Sixth Outline Level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techfore.2020.119955" TargetMode="External"/><Relationship Id="rId2" Type="http://schemas.openxmlformats.org/officeDocument/2006/relationships/hyperlink" Target="http://www.sciencedirect.com/science/journal/00401625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300355" y="2779395"/>
            <a:ext cx="11590655" cy="108331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4400" b="1" strike="noStrike" spc="-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 Light" panose="020F0302020204030204"/>
              </a:rPr>
              <a:t>БУДУЩЕЕ </a:t>
            </a:r>
            <a:r>
              <a:rPr lang="ru-RU" sz="4400" b="1" strike="noStrike" spc="-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 Light" panose="020F0302020204030204"/>
              </a:rPr>
              <a:t>КИБЕРНЕТИЧЕСКОЕ</a:t>
            </a:r>
            <a:r>
              <a:rPr lang="ru-RU" sz="4400" b="1" strike="noStrike" spc="-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 Light" panose="020F0302020204030204"/>
              </a:rPr>
              <a:t> ОБЩЕСТВО</a:t>
            </a:r>
          </a:p>
        </p:txBody>
      </p:sp>
      <p:sp>
        <p:nvSpPr>
          <p:cNvPr id="124" name="CustomShape 2"/>
          <p:cNvSpPr/>
          <p:nvPr/>
        </p:nvSpPr>
        <p:spPr>
          <a:xfrm>
            <a:off x="335360" y="0"/>
            <a:ext cx="11847115" cy="980728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rmAutofit fontScale="57500" lnSpcReduction="20000"/>
          </a:bodyPr>
          <a:lstStyle/>
          <a:p>
            <a:pPr algn="ctr">
              <a:lnSpc>
                <a:spcPct val="90000"/>
              </a:lnSpc>
            </a:pPr>
            <a:r>
              <a:rPr lang="ru-RU" sz="4400" b="0" strike="noStrike" spc="-1" dirty="0">
                <a:solidFill>
                  <a:srgbClr val="FFFFFF"/>
                </a:solidFill>
                <a:latin typeface="Calibri" panose="020F0502020204030204"/>
              </a:rPr>
              <a:t> </a:t>
            </a:r>
            <a:r>
              <a:rPr lang="ru-RU" sz="3600" b="1" spc="-1" dirty="0" smtClean="0">
                <a:solidFill>
                  <a:srgbClr val="FFFFFF"/>
                </a:solidFill>
                <a:latin typeface="Calibri" panose="020F0502020204030204"/>
                <a:sym typeface="+mn-ea"/>
              </a:rPr>
              <a:t>Гринин </a:t>
            </a:r>
            <a:r>
              <a:rPr lang="ru-RU" sz="3600" b="1" spc="-1" dirty="0">
                <a:solidFill>
                  <a:srgbClr val="FFFFFF"/>
                </a:solidFill>
                <a:latin typeface="Calibri" panose="020F0502020204030204"/>
                <a:sym typeface="+mn-ea"/>
              </a:rPr>
              <a:t>Л.Е</a:t>
            </a:r>
            <a:r>
              <a:rPr lang="ru-RU" sz="3600" b="1" spc="-1" dirty="0" smtClean="0">
                <a:solidFill>
                  <a:srgbClr val="FFFFFF"/>
                </a:solidFill>
                <a:latin typeface="Calibri" panose="020F0502020204030204"/>
                <a:sym typeface="+mn-ea"/>
              </a:rPr>
              <a:t>.</a:t>
            </a:r>
          </a:p>
          <a:p>
            <a:pPr algn="ctr">
              <a:lnSpc>
                <a:spcPct val="90000"/>
              </a:lnSpc>
            </a:pPr>
            <a:r>
              <a:rPr lang="ru-RU" sz="2800" b="1" spc="-1" dirty="0" smtClean="0">
                <a:solidFill>
                  <a:srgbClr val="FFFFFF"/>
                </a:solidFill>
                <a:latin typeface="Calibri" panose="020F0502020204030204"/>
                <a:sym typeface="+mn-ea"/>
              </a:rPr>
              <a:t>Национальный исследовательский университет «Высшая школа экономики»</a:t>
            </a:r>
            <a:endParaRPr lang="ru-RU" sz="2800" b="1" spc="-1" dirty="0">
              <a:solidFill>
                <a:srgbClr val="FFFFFF"/>
              </a:solidFill>
              <a:latin typeface="Calibri" panose="020F0502020204030204"/>
              <a:sym typeface="+mn-ea"/>
            </a:endParaRPr>
          </a:p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en-US" altLang="ru-RU" sz="3600" b="1" spc="-1" dirty="0" smtClean="0">
                <a:solidFill>
                  <a:srgbClr val="FFFFFF"/>
                </a:solidFill>
                <a:latin typeface="Calibri" panose="020F0502020204030204"/>
                <a:sym typeface="+mn-ea"/>
              </a:rPr>
              <a:t> </a:t>
            </a:r>
            <a:r>
              <a:rPr lang="ru-RU" sz="3600" b="1" strike="noStrike" spc="-1" dirty="0">
                <a:solidFill>
                  <a:srgbClr val="FFFFFF"/>
                </a:solidFill>
                <a:latin typeface="Calibri" panose="020F0502020204030204"/>
              </a:rPr>
              <a:t>Гринин А.Л</a:t>
            </a:r>
            <a:r>
              <a:rPr lang="ru-RU" sz="3600" b="1" strike="noStrike" spc="-1" dirty="0" smtClean="0">
                <a:solidFill>
                  <a:srgbClr val="FFFFFF"/>
                </a:solidFill>
                <a:latin typeface="Calibri" panose="020F0502020204030204"/>
              </a:rPr>
              <a:t>.</a:t>
            </a:r>
          </a:p>
          <a:p>
            <a:pPr algn="ctr">
              <a:lnSpc>
                <a:spcPct val="90000"/>
              </a:lnSpc>
            </a:pPr>
            <a:r>
              <a:rPr lang="ru-RU" sz="2800" b="1" spc="-1" dirty="0" smtClean="0">
                <a:solidFill>
                  <a:srgbClr val="FFFFFF"/>
                </a:solidFill>
                <a:latin typeface="Calibri" panose="020F0502020204030204"/>
              </a:rPr>
              <a:t>МГУ имени М.В. Ломоносова</a:t>
            </a:r>
            <a:endParaRPr lang="ru-RU" sz="2800" b="1" strike="noStrike" spc="-1" dirty="0">
              <a:latin typeface="Arial" panose="020B0604020202020204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926465" y="3860800"/>
            <a:ext cx="8769985" cy="4699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downloa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" y="4803775"/>
            <a:ext cx="4168140" cy="2023745"/>
          </a:xfrm>
          <a:prstGeom prst="rect">
            <a:avLst/>
          </a:prstGeom>
          <a:solidFill>
            <a:schemeClr val="accent1"/>
          </a:solidFill>
          <a:effectLst>
            <a:glow rad="63500">
              <a:schemeClr val="accent1">
                <a:satMod val="175000"/>
                <a:alpha val="0"/>
              </a:schemeClr>
            </a:glow>
            <a:outerShdw blurRad="2540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87" y="3395504"/>
            <a:ext cx="110843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err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Кибернетическое</a:t>
            </a: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1" u="sng" dirty="0" err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общество</a:t>
            </a:r>
            <a:r>
              <a:rPr lang="en-US" sz="2400" u="sng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 smtClean="0">
                <a:latin typeface="Calibri" panose="020F0502020204030204" charset="0"/>
                <a:cs typeface="Calibri" panose="020F0502020204030204" charset="0"/>
              </a:rPr>
              <a:t>будет</a:t>
            </a:r>
            <a:r>
              <a:rPr lang="ru-RU" sz="2400" dirty="0" smtClean="0">
                <a:latin typeface="Calibri" panose="020F0502020204030204" charset="0"/>
                <a:cs typeface="Calibri" panose="020F0502020204030204" charset="0"/>
              </a:rPr>
              <a:t>:</a:t>
            </a:r>
            <a:r>
              <a:rPr lang="en-US" sz="240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endParaRPr lang="en-US" sz="2400" dirty="0">
              <a:latin typeface="Calibri" panose="020F0502020204030204" charset="0"/>
              <a:cs typeface="Calibri" panose="020F0502020204030204" charset="0"/>
            </a:endParaRPr>
          </a:p>
          <a:p>
            <a:endParaRPr lang="en-US" sz="2400" dirty="0" err="1">
              <a:latin typeface="Calibri" panose="020F0502020204030204" charset="0"/>
              <a:cs typeface="Calibri" panose="020F0502020204030204" charset="0"/>
            </a:endParaRPr>
          </a:p>
          <a:p>
            <a:pPr marL="342900" indent="-342900">
              <a:buClr>
                <a:srgbClr val="1F4E79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сверхтехнологичным</a:t>
            </a:r>
            <a:r>
              <a:rPr lang="en-US" sz="2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;</a:t>
            </a:r>
          </a:p>
          <a:p>
            <a:pPr marL="342900" indent="-342900">
              <a:buClr>
                <a:srgbClr val="1F4E79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регулируемым социально-технологически на всех уровнях; </a:t>
            </a:r>
          </a:p>
          <a:p>
            <a:pPr marL="342900" indent="-342900">
              <a:buClr>
                <a:srgbClr val="1F4E79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обществом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где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в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результате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процесса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 smtClean="0">
                <a:latin typeface="Calibri" panose="020F0502020204030204" charset="0"/>
                <a:cs typeface="Calibri" panose="020F0502020204030204" charset="0"/>
              </a:rPr>
              <a:t>старения</a:t>
            </a:r>
            <a:r>
              <a:rPr lang="en-US" sz="240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деление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 smtClean="0">
                <a:latin typeface="Calibri" panose="020F0502020204030204" charset="0"/>
                <a:cs typeface="Calibri" panose="020F0502020204030204" charset="0"/>
              </a:rPr>
              <a:t>по</a:t>
            </a:r>
            <a:r>
              <a:rPr lang="en-US" sz="240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возрастным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категориям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 smtClean="0">
                <a:latin typeface="Calibri" panose="020F0502020204030204" charset="0"/>
                <a:cs typeface="Calibri" panose="020F0502020204030204" charset="0"/>
              </a:rPr>
              <a:t>станет</a:t>
            </a:r>
            <a:r>
              <a:rPr lang="en-US" sz="240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 smtClean="0">
                <a:latin typeface="Calibri" panose="020F0502020204030204" charset="0"/>
                <a:cs typeface="Calibri" panose="020F0502020204030204" charset="0"/>
              </a:rPr>
              <a:t>социально</a:t>
            </a:r>
            <a:r>
              <a:rPr lang="en-US" sz="240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намного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более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значимым</a:t>
            </a:r>
            <a:endParaRPr lang="en-US" sz="2400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36" name="CustomShape 4"/>
          <p:cNvSpPr/>
          <p:nvPr/>
        </p:nvSpPr>
        <p:spPr>
          <a:xfrm>
            <a:off x="0" y="17280"/>
            <a:ext cx="12191760" cy="60336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4000" b="1" strike="noStrike" spc="-1" dirty="0">
                <a:solidFill>
                  <a:srgbClr val="FFFFFF"/>
                </a:solidFill>
                <a:latin typeface="Calibri" panose="020F0502020204030204"/>
              </a:rPr>
              <a:t>КИБЕРНЕТИЧЕСКОЕ ОБЩЕСТВО</a:t>
            </a:r>
            <a:endParaRPr lang="en-US" altLang="ru-RU" sz="4000" b="0" strike="noStrike" spc="-1" dirty="0">
              <a:latin typeface="Arial" panose="020B0604020202020204"/>
            </a:endParaRPr>
          </a:p>
        </p:txBody>
      </p:sp>
      <p:sp>
        <p:nvSpPr>
          <p:cNvPr id="100" name="Text Box 99"/>
          <p:cNvSpPr txBox="1"/>
          <p:nvPr/>
        </p:nvSpPr>
        <p:spPr>
          <a:xfrm>
            <a:off x="60960" y="951865"/>
            <a:ext cx="11604625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1" u="sng" dirty="0" err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Кибернетическое</a:t>
            </a: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1" u="sng" dirty="0" err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общество</a:t>
            </a:r>
            <a:r>
              <a:rPr lang="en-US" sz="2400" b="0" u="sng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–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новый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тип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общества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который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начал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складываться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с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начала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кибернетической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революции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sz="2400" b="0" dirty="0" err="1" smtClean="0">
                <a:latin typeface="Calibri" panose="020F0502020204030204" charset="0"/>
                <a:cs typeface="Calibri" panose="020F0502020204030204" charset="0"/>
              </a:rPr>
              <a:t>но</a:t>
            </a:r>
            <a:r>
              <a:rPr lang="en-US" sz="2400" b="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 smtClean="0">
                <a:latin typeface="Calibri" panose="020F0502020204030204" charset="0"/>
                <a:cs typeface="Calibri" panose="020F0502020204030204" charset="0"/>
              </a:rPr>
              <a:t>сформируется</a:t>
            </a:r>
            <a:r>
              <a:rPr lang="en-US" sz="2400" b="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в </a:t>
            </a:r>
            <a:r>
              <a:rPr lang="en-US" sz="2400" b="0" dirty="0" err="1" smtClean="0">
                <a:latin typeface="Calibri" panose="020F0502020204030204" charset="0"/>
                <a:cs typeface="Calibri" panose="020F0502020204030204" charset="0"/>
              </a:rPr>
              <a:t>ярких</a:t>
            </a:r>
            <a:r>
              <a:rPr lang="en-US" sz="2400" b="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чертах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smtClean="0">
                <a:latin typeface="Calibri" panose="020F0502020204030204" charset="0"/>
                <a:cs typeface="Calibri" panose="020F0502020204030204" charset="0"/>
              </a:rPr>
              <a:t>в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последней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трети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smtClean="0">
                <a:latin typeface="Calibri" panose="020F0502020204030204" charset="0"/>
                <a:cs typeface="Calibri" panose="020F0502020204030204" charset="0"/>
              </a:rPr>
              <a:t>XXI</a:t>
            </a:r>
            <a:r>
              <a:rPr lang="en-US" sz="2400" b="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столетия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smtClean="0">
                <a:latin typeface="Calibri" panose="020F0502020204030204" charset="0"/>
                <a:cs typeface="Calibri" panose="020F0502020204030204" charset="0"/>
              </a:rPr>
              <a:t>в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результате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завершения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кибернетической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революции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и 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развития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связанных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с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ней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различных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социальных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0" dirty="0" err="1">
                <a:latin typeface="Calibri" panose="020F0502020204030204" charset="0"/>
                <a:cs typeface="Calibri" panose="020F0502020204030204" charset="0"/>
              </a:rPr>
              <a:t>процессов</a:t>
            </a:r>
            <a:r>
              <a:rPr lang="en-US" sz="2400" b="0" dirty="0">
                <a:latin typeface="Calibri" panose="020F0502020204030204" charset="0"/>
                <a:cs typeface="Calibri" panose="020F0502020204030204" charset="0"/>
              </a:rPr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2715895" y="965517"/>
            <a:ext cx="5080000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/>
            <a:endParaRPr lang="en-US" sz="2400" b="1" dirty="0"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charset="0"/>
              <a:cs typeface="Calibri" panose="020F0502020204030204" charset="0"/>
            </a:endParaRPr>
          </a:p>
          <a:p>
            <a:pPr marL="0" indent="0" algn="ctr"/>
            <a:r>
              <a:rPr lang="ru-RU" sz="2400" b="1" dirty="0" err="1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charset="0"/>
                <a:cs typeface="Calibri" panose="020F0502020204030204" charset="0"/>
              </a:rPr>
              <a:t>К</a:t>
            </a:r>
            <a:r>
              <a:rPr lang="en-US" sz="2400" b="1" dirty="0" err="1" smtClean="0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charset="0"/>
                <a:cs typeface="Calibri" panose="020F0502020204030204" charset="0"/>
              </a:rPr>
              <a:t>ибернетическо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charset="0"/>
                <a:cs typeface="Calibri" panose="020F0502020204030204" charset="0"/>
              </a:rPr>
              <a:t>е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charset="0"/>
                <a:cs typeface="Calibri" panose="020F0502020204030204" charset="0"/>
              </a:rPr>
              <a:t>обществ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charset="0"/>
                <a:cs typeface="Calibri" panose="020F0502020204030204" charset="0"/>
              </a:rPr>
              <a:t>о</a:t>
            </a:r>
            <a:endParaRPr lang="en-US" b="1" dirty="0">
              <a:latin typeface="Verdana" panose="020B0604030504040204" charset="0"/>
              <a:cs typeface="Calibri" panose="020F0502020204030204" charset="0"/>
            </a:endParaRPr>
          </a:p>
          <a:p>
            <a:pPr marL="0" indent="0" algn="ctr"/>
            <a:endParaRPr lang="en-US" b="1" dirty="0">
              <a:latin typeface="Verdana" panose="020B0604030504040204" charset="0"/>
              <a:cs typeface="Calibri" panose="020F050202020403020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470150" y="2885440"/>
            <a:ext cx="656590" cy="831850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5087620" y="2885440"/>
            <a:ext cx="11430" cy="993140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7"/>
          <p:cNvSpPr txBox="1"/>
          <p:nvPr/>
        </p:nvSpPr>
        <p:spPr>
          <a:xfrm>
            <a:off x="275590" y="4502150"/>
            <a:ext cx="29483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смена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парадигмы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 в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технологиях</a:t>
            </a:r>
            <a:endParaRPr 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3824858" y="4502150"/>
            <a:ext cx="351282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процесс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глобального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старения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на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основе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увеличения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продолжительности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жизни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cxnSp>
        <p:nvCxnSpPr>
          <p:cNvPr id="10" name="Straight Arrow Connector 6"/>
          <p:cNvCxnSpPr/>
          <p:nvPr/>
        </p:nvCxnSpPr>
        <p:spPr>
          <a:xfrm flipH="1" flipV="1">
            <a:off x="7100570" y="2853690"/>
            <a:ext cx="791845" cy="863600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689170" y="4244434"/>
            <a:ext cx="2574468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с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ерьезные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социально-политические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изменения</a:t>
            </a:r>
            <a:endParaRPr lang="en-US" sz="2400" dirty="0"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36" name="CustomShape 4"/>
          <p:cNvSpPr/>
          <p:nvPr/>
        </p:nvSpPr>
        <p:spPr>
          <a:xfrm>
            <a:off x="0" y="17280"/>
            <a:ext cx="12191760" cy="60336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4000" b="1" strike="noStrike" spc="-1" dirty="0" smtClean="0">
                <a:solidFill>
                  <a:srgbClr val="FFFFFF"/>
                </a:solidFill>
                <a:latin typeface="Calibri" panose="020F0502020204030204"/>
              </a:rPr>
              <a:t> </a:t>
            </a:r>
            <a:r>
              <a:rPr lang="ru-RU" sz="4000" b="1" spc="-1" dirty="0" smtClean="0">
                <a:solidFill>
                  <a:srgbClr val="FFFFFF"/>
                </a:solidFill>
                <a:latin typeface="Calibri" panose="020F0502020204030204"/>
              </a:rPr>
              <a:t>Ф</a:t>
            </a:r>
            <a:r>
              <a:rPr lang="en-US" sz="4000" b="1" spc="-1" dirty="0" smtClean="0">
                <a:solidFill>
                  <a:srgbClr val="FFFFFF"/>
                </a:solidFill>
                <a:latin typeface="Calibri" panose="020F0502020204030204"/>
              </a:rPr>
              <a:t>ОРМИРОВАНИЕ </a:t>
            </a:r>
            <a:r>
              <a:rPr lang="ru-RU" sz="4000" b="1" strike="noStrike" spc="-1" dirty="0" smtClean="0">
                <a:solidFill>
                  <a:srgbClr val="FFFFFF"/>
                </a:solidFill>
                <a:latin typeface="Calibri" panose="020F0502020204030204"/>
              </a:rPr>
              <a:t>КИБЕРНЕТИЧЕСКОГО ОБЩЕСТВА</a:t>
            </a:r>
            <a:endParaRPr lang="en-US" altLang="ru-RU" sz="4000" b="0" strike="noStrike" spc="-1" dirty="0"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1"/>
          <p:cNvGraphicFramePr/>
          <p:nvPr/>
        </p:nvGraphicFramePr>
        <p:xfrm>
          <a:off x="1625760" y="1157040"/>
          <a:ext cx="10116360" cy="273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4" name="CustomShape 2"/>
          <p:cNvSpPr/>
          <p:nvPr/>
        </p:nvSpPr>
        <p:spPr>
          <a:xfrm>
            <a:off x="2168280" y="4736160"/>
            <a:ext cx="7814160" cy="1370160"/>
          </a:xfrm>
          <a:prstGeom prst="rect">
            <a:avLst/>
          </a:prstGeom>
          <a:noFill/>
          <a:ln w="0">
            <a:noFill/>
          </a:ln>
        </p:spPr>
        <p:style>
          <a:lnRef idx="2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Ctr="1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800" b="0" strike="noStrike" spc="-1" dirty="0">
                <a:solidFill>
                  <a:srgbClr val="000000"/>
                </a:solidFill>
                <a:latin typeface="Calibri" panose="020F0502020204030204"/>
              </a:rPr>
              <a:t>Начальную фазу этой революции можно назвать </a:t>
            </a:r>
            <a:r>
              <a:rPr lang="ru-RU" sz="2800" b="1" strike="noStrike" spc="-1" dirty="0" smtClean="0">
                <a:solidFill>
                  <a:srgbClr val="000000"/>
                </a:solidFill>
                <a:latin typeface="Calibri" panose="020F0502020204030204"/>
              </a:rPr>
              <a:t>научно-информационной</a:t>
            </a:r>
            <a:r>
              <a:rPr lang="ru-RU" sz="2800" strike="noStrike" spc="-1" dirty="0" smtClean="0">
                <a:solidFill>
                  <a:srgbClr val="000000"/>
                </a:solidFill>
                <a:latin typeface="Calibri" panose="020F0502020204030204"/>
              </a:rPr>
              <a:t>,</a:t>
            </a:r>
            <a:r>
              <a:rPr lang="ru-RU" sz="2800" spc="-1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ru-RU" sz="2800" b="0" strike="noStrike" spc="-1" dirty="0" smtClean="0">
                <a:solidFill>
                  <a:srgbClr val="000000"/>
                </a:solidFill>
                <a:latin typeface="Calibri" panose="020F0502020204030204"/>
              </a:rPr>
              <a:t>а </a:t>
            </a:r>
            <a:r>
              <a:rPr lang="ru-RU" sz="2800" b="0" strike="noStrike" spc="-1" dirty="0">
                <a:solidFill>
                  <a:srgbClr val="000000"/>
                </a:solidFill>
                <a:latin typeface="Calibri" panose="020F0502020204030204"/>
              </a:rPr>
              <a:t>завершающую – 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 panose="020F0502020204030204"/>
              </a:rPr>
              <a:t>фазой управляемых систем</a:t>
            </a:r>
            <a:r>
              <a:rPr lang="ru-RU" sz="2800" strike="noStrike" spc="-1" dirty="0">
                <a:solidFill>
                  <a:srgbClr val="000000"/>
                </a:solidFill>
                <a:latin typeface="Calibri" panose="020F0502020204030204"/>
              </a:rPr>
              <a:t>.</a:t>
            </a:r>
            <a:endParaRPr lang="ru-RU" sz="2800" strike="noStrike" spc="-1" dirty="0">
              <a:latin typeface="Arial" panose="020B0604020202020204"/>
            </a:endParaRPr>
          </a:p>
        </p:txBody>
      </p:sp>
      <p:sp>
        <p:nvSpPr>
          <p:cNvPr id="135" name="CustomShape 3"/>
          <p:cNvSpPr/>
          <p:nvPr/>
        </p:nvSpPr>
        <p:spPr>
          <a:xfrm>
            <a:off x="5748840" y="2340360"/>
            <a:ext cx="14047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1F4E79"/>
                </a:solidFill>
                <a:latin typeface="Calibri" panose="020F0502020204030204"/>
              </a:rPr>
              <a:t>Наше время</a:t>
            </a: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136" name="CustomShape 4"/>
          <p:cNvSpPr/>
          <p:nvPr/>
        </p:nvSpPr>
        <p:spPr>
          <a:xfrm>
            <a:off x="0" y="17280"/>
            <a:ext cx="12191760" cy="60336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4000" b="1" strike="noStrike" spc="-1" dirty="0">
                <a:solidFill>
                  <a:srgbClr val="FFFFFF"/>
                </a:solidFill>
                <a:latin typeface="Calibri" panose="020F0502020204030204"/>
              </a:rPr>
              <a:t>КИБЕРНЕТИЧЕСКАЯ </a:t>
            </a:r>
            <a:r>
              <a:rPr lang="ru-RU" sz="4000" b="1" strike="noStrike" spc="-1" dirty="0" smtClean="0">
                <a:solidFill>
                  <a:srgbClr val="FFFFFF"/>
                </a:solidFill>
                <a:latin typeface="Calibri" panose="020F0502020204030204"/>
              </a:rPr>
              <a:t>РЕВОЛЮЦИЯ 1950-2070-е гг.</a:t>
            </a:r>
            <a:endParaRPr lang="ru-RU" sz="4000" b="0" strike="noStrike" spc="-1" dirty="0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7219" y="5996225"/>
            <a:ext cx="10228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spc="-50" dirty="0" smtClean="0">
                <a:latin typeface="Calibri" panose="020F0502020204030204" charset="0"/>
                <a:ea typeface="Calibri" panose="020F0502020204030204" charset="0"/>
                <a:cs typeface="Times New Roman" panose="02020603050405020304" charset="0"/>
              </a:rPr>
              <a:t>Рис. Комплекс МАНБРИК-технологий</a:t>
            </a:r>
            <a:endParaRPr lang="ru-RU" i="1" spc="-50" dirty="0">
              <a:latin typeface="Calibri" panose="020F0502020204030204" charset="0"/>
              <a:ea typeface="Calibri" panose="020F0502020204030204" charset="0"/>
              <a:cs typeface="Times New Roman" panose="02020603050405020304" charset="0"/>
            </a:endParaRPr>
          </a:p>
          <a:p>
            <a:endParaRPr lang="ru-RU" dirty="0"/>
          </a:p>
        </p:txBody>
      </p:sp>
      <p:sp>
        <p:nvSpPr>
          <p:cNvPr id="10" name="Заголовок 1"/>
          <p:cNvSpPr txBox="1"/>
          <p:nvPr/>
        </p:nvSpPr>
        <p:spPr>
          <a:xfrm>
            <a:off x="0" y="0"/>
            <a:ext cx="12192000" cy="60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КИБЕРНЕТИЧЕСКАЯ РЕВОЛЮЦИЯ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2" t="14014" r="25873" b="14984"/>
          <a:stretch>
            <a:fillRect/>
          </a:stretch>
        </p:blipFill>
        <p:spPr>
          <a:xfrm>
            <a:off x="1992575" y="822214"/>
            <a:ext cx="5882184" cy="5278336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7677785" y="2016760"/>
            <a:ext cx="4125595" cy="2676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М</a:t>
            </a:r>
            <a:r>
              <a:rPr lang="ru-RU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едицина</a:t>
            </a:r>
          </a:p>
          <a:p>
            <a:r>
              <a:rPr lang="ru-RU" altLang="en-US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А</a:t>
            </a:r>
            <a:r>
              <a:rPr lang="ru-RU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ддитивные технологии</a:t>
            </a:r>
          </a:p>
          <a:p>
            <a:r>
              <a:rPr lang="ru-RU" altLang="en-US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Н</a:t>
            </a:r>
            <a:r>
              <a:rPr lang="ru-RU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анотехнологии</a:t>
            </a:r>
          </a:p>
          <a:p>
            <a:r>
              <a:rPr lang="ru-RU" altLang="en-US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Б</a:t>
            </a:r>
            <a:r>
              <a:rPr lang="ru-RU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иотехнологии</a:t>
            </a:r>
          </a:p>
          <a:p>
            <a:r>
              <a:rPr lang="ru-RU" altLang="en-US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Р</a:t>
            </a:r>
            <a:r>
              <a:rPr lang="ru-RU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обототехника</a:t>
            </a:r>
          </a:p>
          <a:p>
            <a:r>
              <a:rPr lang="ru-RU" altLang="en-US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ru-RU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нформационные технологии</a:t>
            </a:r>
          </a:p>
          <a:p>
            <a:r>
              <a:rPr lang="ru-RU" altLang="en-US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К</a:t>
            </a:r>
            <a:r>
              <a:rPr lang="ru-RU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огнитивные технологии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Объект 3"/>
          <p:cNvGraphicFramePr/>
          <p:nvPr/>
        </p:nvGraphicFramePr>
        <p:xfrm>
          <a:off x="1295280" y="968255"/>
          <a:ext cx="8965800" cy="4460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Shape 1"/>
          <p:cNvSpPr txBox="1"/>
          <p:nvPr/>
        </p:nvSpPr>
        <p:spPr>
          <a:xfrm>
            <a:off x="458960" y="5428615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Calibri Light" panose="020F0302020204030204"/>
              </a:rPr>
              <a:t>Динамика</a:t>
            </a:r>
            <a:r>
              <a:rPr lang="ru-RU" sz="1600" b="1" strike="noStrike" spc="-1" dirty="0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ru-RU" sz="1600" b="1" strike="noStrike" spc="-1" dirty="0">
                <a:solidFill>
                  <a:srgbClr val="FF0000"/>
                </a:solidFill>
                <a:latin typeface="Calibri Light" panose="020F0302020204030204"/>
              </a:rPr>
              <a:t>ожидаемой продолжительности жизни при рождении (лет) в развитых и развивающихся странах, </a:t>
            </a:r>
            <a:r>
              <a:rPr lang="ru-RU" sz="1600" b="1" strike="noStrike" spc="-1" dirty="0" smtClean="0">
                <a:solidFill>
                  <a:srgbClr val="FF0000"/>
                </a:solidFill>
                <a:latin typeface="Calibri Light" panose="020F0302020204030204"/>
              </a:rPr>
              <a:t/>
            </a:r>
            <a:br>
              <a:rPr lang="ru-RU" sz="1600" b="1" strike="noStrike" spc="-1" dirty="0" smtClean="0">
                <a:solidFill>
                  <a:srgbClr val="FF0000"/>
                </a:solidFill>
                <a:latin typeface="Calibri Light" panose="020F0302020204030204"/>
              </a:rPr>
            </a:br>
            <a:r>
              <a:rPr lang="ru-RU" sz="1600" b="1" strike="noStrike" spc="-1" dirty="0" smtClean="0">
                <a:solidFill>
                  <a:srgbClr val="FF0000"/>
                </a:solidFill>
                <a:latin typeface="Calibri Light" panose="020F0302020204030204"/>
              </a:rPr>
              <a:t>1950–2015 </a:t>
            </a:r>
            <a:r>
              <a:rPr lang="ru-RU" sz="1600" b="1" strike="noStrike" spc="-1" dirty="0">
                <a:solidFill>
                  <a:srgbClr val="FF0000"/>
                </a:solidFill>
                <a:latin typeface="Calibri Light" panose="020F0302020204030204"/>
              </a:rPr>
              <a:t>гг., со средним прогнозом ООН до 2050 г. </a:t>
            </a:r>
          </a:p>
        </p:txBody>
      </p:sp>
      <p:sp>
        <p:nvSpPr>
          <p:cNvPr id="10" name="Заголовок 1"/>
          <p:cNvSpPr txBox="1"/>
          <p:nvPr/>
        </p:nvSpPr>
        <p:spPr>
          <a:xfrm>
            <a:off x="0" y="0"/>
            <a:ext cx="12192000" cy="60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ПРОЦЕСС ГЛОБАЛЬНОГО СТАРЕНИЯ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2855640" y="1041807"/>
          <a:ext cx="5828665" cy="4773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Shape 1"/>
          <p:cNvSpPr txBox="1"/>
          <p:nvPr/>
        </p:nvSpPr>
        <p:spPr>
          <a:xfrm>
            <a:off x="633972" y="55328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b="1" strike="noStrike" spc="-1" dirty="0">
                <a:solidFill>
                  <a:srgbClr val="FF0000"/>
                </a:solidFill>
                <a:latin typeface="Calibri Light" panose="020F0302020204030204"/>
              </a:rPr>
              <a:t>Рост глобальной численности лиц пенсионного возраста </a:t>
            </a:r>
            <a:r>
              <a:rPr lang="ru-RU" b="1" strike="noStrike" spc="-1" dirty="0" smtClean="0">
                <a:solidFill>
                  <a:srgbClr val="FF0000"/>
                </a:solidFill>
                <a:latin typeface="Calibri Light" panose="020F0302020204030204"/>
              </a:rPr>
              <a:t>(старше </a:t>
            </a:r>
            <a:r>
              <a:rPr lang="ru-RU" b="1" strike="noStrike" spc="-1" dirty="0">
                <a:solidFill>
                  <a:srgbClr val="FF0000"/>
                </a:solidFill>
                <a:latin typeface="Calibri Light" panose="020F0302020204030204"/>
              </a:rPr>
              <a:t>80 лет) со средним прогнозом ООН</a:t>
            </a:r>
          </a:p>
        </p:txBody>
      </p:sp>
      <p:sp>
        <p:nvSpPr>
          <p:cNvPr id="10" name="Заголовок 1"/>
          <p:cNvSpPr txBox="1"/>
          <p:nvPr/>
        </p:nvSpPr>
        <p:spPr>
          <a:xfrm>
            <a:off x="0" y="0"/>
            <a:ext cx="12192000" cy="60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ПРОЦЕСС ГЛОБАЛЬНОГО СТАРЕНИЯ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" name="Объект 4"/>
          <p:cNvGraphicFramePr/>
          <p:nvPr/>
        </p:nvGraphicFramePr>
        <p:xfrm>
          <a:off x="731400" y="835540"/>
          <a:ext cx="10195200" cy="470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Shape 1"/>
          <p:cNvSpPr txBox="1"/>
          <p:nvPr/>
        </p:nvSpPr>
        <p:spPr>
          <a:xfrm>
            <a:off x="404535" y="5538875"/>
            <a:ext cx="10378080" cy="114192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ru-RU" sz="1400" b="1" strike="noStrike" spc="-1" dirty="0">
                <a:solidFill>
                  <a:srgbClr val="FF0000"/>
                </a:solidFill>
                <a:latin typeface="Calibri Light" panose="020F0302020204030204"/>
              </a:rPr>
              <a:t>Динамика численности лиц в активном трудоспособном возрасте (25–49 лет) и лиц пенсионных возрастов (старше 60 лет) </a:t>
            </a:r>
            <a:r>
              <a:rPr lang="ru-RU" sz="1400" b="1" strike="noStrike" spc="-1" dirty="0">
                <a:solidFill>
                  <a:srgbClr val="000000"/>
                </a:solidFill>
                <a:latin typeface="Calibri Light" panose="020F0302020204030204"/>
              </a:rPr>
              <a:t>в наиболее развитых странах мира, в </a:t>
            </a:r>
            <a:r>
              <a:rPr lang="ru-RU" sz="1600" b="1" strike="noStrike" spc="-1" dirty="0">
                <a:solidFill>
                  <a:srgbClr val="000000"/>
                </a:solidFill>
                <a:latin typeface="Calibri Light" panose="020F0302020204030204"/>
              </a:rPr>
              <a:t>миллионах </a:t>
            </a:r>
            <a:r>
              <a:rPr lang="ru-RU" sz="1400" b="1" strike="noStrike" spc="-1" dirty="0">
                <a:solidFill>
                  <a:srgbClr val="000000"/>
                </a:solidFill>
                <a:latin typeface="Calibri Light" panose="020F0302020204030204"/>
              </a:rPr>
              <a:t>человек, 2000–2015 гг., со средним прогнозом ООН на период до 2040 г. по классификации ООН</a:t>
            </a:r>
            <a:r>
              <a:rPr lang="en-US" sz="1400" b="1" strike="noStrike" spc="-1" dirty="0">
                <a:solidFill>
                  <a:srgbClr val="000000"/>
                </a:solidFill>
                <a:latin typeface="Calibri Light" panose="020F0302020204030204"/>
              </a:rPr>
              <a:t>. </a:t>
            </a:r>
            <a:br>
              <a:rPr lang="en-US" sz="1400" b="1" strike="noStrike" spc="-1" dirty="0">
                <a:solidFill>
                  <a:srgbClr val="000000"/>
                </a:solidFill>
                <a:latin typeface="Calibri Light" panose="020F0302020204030204"/>
              </a:rPr>
            </a:br>
            <a:endParaRPr lang="en-US" sz="1400" b="1" strike="noStrike" spc="-1" dirty="0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Заголовок 1"/>
          <p:cNvSpPr txBox="1"/>
          <p:nvPr/>
        </p:nvSpPr>
        <p:spPr>
          <a:xfrm>
            <a:off x="0" y="0"/>
            <a:ext cx="12192000" cy="60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ПРОЦЕСС ГЛОБАЛЬНОГО СТАРЕНИЯ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hape 62"/>
          <p:cNvGrpSpPr/>
          <p:nvPr/>
        </p:nvGrpSpPr>
        <p:grpSpPr>
          <a:xfrm>
            <a:off x="1522685" y="1106184"/>
            <a:ext cx="287955" cy="456531"/>
            <a:chOff x="6718575" y="2318625"/>
            <a:chExt cx="256950" cy="407375"/>
          </a:xfrm>
        </p:grpSpPr>
        <p:sp>
          <p:nvSpPr>
            <p:cNvPr id="7" name="Shape 6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>
                <a:solidFill>
                  <a:srgbClr val="FFCD00"/>
                </a:solidFill>
              </a:endParaRPr>
            </a:p>
          </p:txBody>
        </p:sp>
        <p:sp>
          <p:nvSpPr>
            <p:cNvPr id="8" name="Shape 6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>
                <a:solidFill>
                  <a:srgbClr val="FFCD00"/>
                </a:solidFill>
              </a:endParaRPr>
            </a:p>
          </p:txBody>
        </p:sp>
        <p:sp>
          <p:nvSpPr>
            <p:cNvPr id="9" name="Shape 65"/>
            <p:cNvSpPr/>
            <p:nvPr/>
          </p:nvSpPr>
          <p:spPr>
            <a:xfrm>
              <a:off x="6795901" y="2696125"/>
              <a:ext cx="102300" cy="29875"/>
            </a:xfrm>
            <a:custGeom>
              <a:avLst/>
              <a:gdLst/>
              <a:ahLst/>
              <a:cxnLst/>
              <a:rect l="0" t="0" r="0" b="0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>
                <a:solidFill>
                  <a:srgbClr val="FFCD00"/>
                </a:solidFill>
              </a:endParaRPr>
            </a:p>
          </p:txBody>
        </p:sp>
        <p:sp>
          <p:nvSpPr>
            <p:cNvPr id="10" name="Shape 66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>
                <a:solidFill>
                  <a:srgbClr val="FFCD00"/>
                </a:solidFill>
              </a:endParaRPr>
            </a:p>
          </p:txBody>
        </p:sp>
        <p:sp>
          <p:nvSpPr>
            <p:cNvPr id="11" name="Shape 67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0" t="0" r="0" b="0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>
                <a:solidFill>
                  <a:srgbClr val="FFCD00"/>
                </a:solidFill>
              </a:endParaRPr>
            </a:p>
          </p:txBody>
        </p:sp>
        <p:sp>
          <p:nvSpPr>
            <p:cNvPr id="12" name="Shape 68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>
                <a:solidFill>
                  <a:srgbClr val="FFCD00"/>
                </a:solidFill>
              </a:endParaRPr>
            </a:p>
          </p:txBody>
        </p:sp>
        <p:sp>
          <p:nvSpPr>
            <p:cNvPr id="13" name="Shape 69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0" t="0" r="0" b="0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solidFill>
              <a:srgbClr val="FFCD00"/>
            </a:solidFill>
            <a:ln w="9525" cap="rnd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>
                <a:solidFill>
                  <a:srgbClr val="FFCD00"/>
                </a:solidFill>
              </a:endParaRPr>
            </a:p>
          </p:txBody>
        </p:sp>
        <p:sp>
          <p:nvSpPr>
            <p:cNvPr id="14" name="Shape 7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0" t="0" r="0" b="0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2400">
                <a:solidFill>
                  <a:srgbClr val="FFCD00"/>
                </a:solidFill>
              </a:endParaRPr>
            </a:p>
          </p:txBody>
        </p:sp>
      </p:grpSp>
      <p:cxnSp>
        <p:nvCxnSpPr>
          <p:cNvPr id="3" name="Прямая соединительная линия 2"/>
          <p:cNvCxnSpPr/>
          <p:nvPr/>
        </p:nvCxnSpPr>
        <p:spPr>
          <a:xfrm>
            <a:off x="1696668" y="2178756"/>
            <a:ext cx="0" cy="3838221"/>
          </a:xfrm>
          <a:prstGeom prst="line">
            <a:avLst/>
          </a:prstGeom>
          <a:ln w="3175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679837" y="6028267"/>
            <a:ext cx="5951449" cy="11288"/>
          </a:xfrm>
          <a:prstGeom prst="line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олилиния 27"/>
          <p:cNvSpPr/>
          <p:nvPr/>
        </p:nvSpPr>
        <p:spPr>
          <a:xfrm>
            <a:off x="1724025" y="3977640"/>
            <a:ext cx="2197735" cy="2061845"/>
          </a:xfrm>
          <a:custGeom>
            <a:avLst/>
            <a:gdLst>
              <a:gd name="connsiteX0" fmla="*/ 0 w 2548695"/>
              <a:gd name="connsiteY0" fmla="*/ 2311400 h 2311400"/>
              <a:gd name="connsiteX1" fmla="*/ 2209800 w 2548695"/>
              <a:gd name="connsiteY1" fmla="*/ 1566333 h 2311400"/>
              <a:gd name="connsiteX2" fmla="*/ 2540000 w 2548695"/>
              <a:gd name="connsiteY2" fmla="*/ 0 h 2311400"/>
              <a:gd name="connsiteX3" fmla="*/ 2540000 w 2548695"/>
              <a:gd name="connsiteY3" fmla="*/ 0 h 231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8695" h="2311400">
                <a:moveTo>
                  <a:pt x="0" y="2311400"/>
                </a:moveTo>
                <a:cubicBezTo>
                  <a:pt x="893233" y="2131483"/>
                  <a:pt x="1786467" y="1951566"/>
                  <a:pt x="2209800" y="1566333"/>
                </a:cubicBezTo>
                <a:cubicBezTo>
                  <a:pt x="2633133" y="1181100"/>
                  <a:pt x="2540000" y="0"/>
                  <a:pt x="2540000" y="0"/>
                </a:cubicBezTo>
                <a:lnTo>
                  <a:pt x="2540000" y="0"/>
                </a:lnTo>
              </a:path>
            </a:pathLst>
          </a:custGeom>
          <a:noFill/>
          <a:ln w="50800">
            <a:solidFill>
              <a:srgbClr val="7251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rgbClr val="725116"/>
              </a:solidFill>
            </a:endParaRPr>
          </a:p>
        </p:txBody>
      </p:sp>
      <p:sp>
        <p:nvSpPr>
          <p:cNvPr id="3077" name="Полилиния 3076"/>
          <p:cNvSpPr/>
          <p:nvPr/>
        </p:nvSpPr>
        <p:spPr>
          <a:xfrm>
            <a:off x="3921760" y="2458720"/>
            <a:ext cx="1942465" cy="1518920"/>
          </a:xfrm>
          <a:custGeom>
            <a:avLst/>
            <a:gdLst>
              <a:gd name="connsiteX0" fmla="*/ 0 w 2980908"/>
              <a:gd name="connsiteY0" fmla="*/ 1154927 h 1154927"/>
              <a:gd name="connsiteX1" fmla="*/ 448733 w 2980908"/>
              <a:gd name="connsiteY1" fmla="*/ 215127 h 1154927"/>
              <a:gd name="connsiteX2" fmla="*/ 2565400 w 2980908"/>
              <a:gd name="connsiteY2" fmla="*/ 28861 h 1154927"/>
              <a:gd name="connsiteX3" fmla="*/ 2980266 w 2980908"/>
              <a:gd name="connsiteY3" fmla="*/ 3461 h 1154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0908" h="1154927">
                <a:moveTo>
                  <a:pt x="0" y="1154927"/>
                </a:moveTo>
                <a:cubicBezTo>
                  <a:pt x="10583" y="778866"/>
                  <a:pt x="21166" y="402805"/>
                  <a:pt x="448733" y="215127"/>
                </a:cubicBezTo>
                <a:cubicBezTo>
                  <a:pt x="876300" y="27449"/>
                  <a:pt x="2143478" y="64139"/>
                  <a:pt x="2565400" y="28861"/>
                </a:cubicBezTo>
                <a:cubicBezTo>
                  <a:pt x="2987322" y="-6417"/>
                  <a:pt x="2983794" y="-1478"/>
                  <a:pt x="2980266" y="3461"/>
                </a:cubicBezTo>
              </a:path>
            </a:pathLst>
          </a:custGeom>
          <a:noFill/>
          <a:ln w="50800">
            <a:solidFill>
              <a:srgbClr val="72511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3087" name="Прямая со стрелкой 3086"/>
          <p:cNvCxnSpPr/>
          <p:nvPr/>
        </p:nvCxnSpPr>
        <p:spPr>
          <a:xfrm flipH="1">
            <a:off x="4236017" y="2035622"/>
            <a:ext cx="248353" cy="58840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484300" y="1451280"/>
            <a:ext cx="17233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Quattrocento Sans"/>
                <a:ea typeface="Quattrocento Sans"/>
                <a:cs typeface="Quattrocento Sans"/>
              </a:rPr>
              <a:t>singularity</a:t>
            </a:r>
            <a:endParaRPr lang="ru-RU" sz="2400" b="1" dirty="0">
              <a:solidFill>
                <a:schemeClr val="tx1"/>
              </a:solidFill>
              <a:latin typeface="Quattrocento Sans"/>
              <a:ea typeface="Quattrocento Sans"/>
              <a:cs typeface="Quattrocento Sans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4359769" y="5831839"/>
            <a:ext cx="0" cy="32512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21764" y="6272715"/>
            <a:ext cx="13004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2106</a:t>
            </a:r>
            <a:endParaRPr lang="ru-RU" sz="2400" b="1" dirty="0"/>
          </a:p>
        </p:txBody>
      </p:sp>
      <p:sp>
        <p:nvSpPr>
          <p:cNvPr id="2" name="Заголовок 1"/>
          <p:cNvSpPr txBox="1"/>
          <p:nvPr/>
        </p:nvSpPr>
        <p:spPr>
          <a:xfrm>
            <a:off x="0" y="0"/>
            <a:ext cx="12192000" cy="60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bg1"/>
                </a:solidFill>
                <a:sym typeface="Quattrocento Sans"/>
              </a:rPr>
              <a:t>Старение и </a:t>
            </a:r>
            <a:r>
              <a:rPr lang="ru-RU" dirty="0">
                <a:solidFill>
                  <a:schemeClr val="bg1"/>
                </a:solidFill>
                <a:sym typeface="Quattrocento Sans"/>
              </a:rPr>
              <a:t>скорость </a:t>
            </a:r>
            <a:r>
              <a:rPr lang="ru-RU" dirty="0" smtClean="0">
                <a:solidFill>
                  <a:schemeClr val="bg1"/>
                </a:solidFill>
                <a:sym typeface="Quattrocento Sans"/>
              </a:rPr>
              <a:t>технологического </a:t>
            </a:r>
            <a:r>
              <a:rPr lang="ru-RU" dirty="0">
                <a:solidFill>
                  <a:schemeClr val="bg1"/>
                </a:solidFill>
                <a:sym typeface="Quattrocento Sans"/>
              </a:rPr>
              <a:t>прогресса</a:t>
            </a:r>
            <a:endParaRPr lang="ru-RU" b="1" dirty="0">
              <a:solidFill>
                <a:schemeClr val="bg1"/>
              </a:solidFill>
              <a:sym typeface="Quattrocento San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89265" y="2035810"/>
            <a:ext cx="3338830" cy="4552950"/>
          </a:xfrm>
        </p:spPr>
        <p:txBody>
          <a:bodyPr/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000" dirty="0"/>
              <a:t>В процессе кибернетической революции старение будет ускорять технологический прогресс.</a:t>
            </a:r>
            <a:r>
              <a:rPr lang="ru-RU" sz="2000" b="1" dirty="0"/>
              <a:t> 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ru-RU" sz="2000" dirty="0" smtClean="0"/>
              <a:t>К </a:t>
            </a:r>
            <a:r>
              <a:rPr lang="ru-RU" sz="2000" dirty="0"/>
              <a:t>концу </a:t>
            </a:r>
            <a:r>
              <a:rPr lang="en-US" sz="2000" dirty="0"/>
              <a:t>XXI </a:t>
            </a:r>
            <a:r>
              <a:rPr lang="ru-RU" sz="2000" dirty="0"/>
              <a:t>столетия </a:t>
            </a:r>
            <a:r>
              <a:rPr lang="ru-RU" sz="2000" dirty="0" smtClean="0"/>
              <a:t>скорость </a:t>
            </a:r>
            <a:r>
              <a:rPr lang="ru-RU" sz="2000" dirty="0"/>
              <a:t>технологического прогресса начнет все заметнее замедляться.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665" y="3216910"/>
            <a:ext cx="10442575" cy="1510030"/>
          </a:xfrm>
        </p:spPr>
        <p:txBody>
          <a:bodyPr/>
          <a:lstStyle/>
          <a:p>
            <a:r>
              <a:rPr lang="ru-RU" altLang="en-US" sz="2800" b="1" u="sng" dirty="0" err="1" smtClean="0">
                <a:solidFill>
                  <a:schemeClr val="accent1">
                    <a:lumMod val="50000"/>
                  </a:schemeClr>
                </a:solidFill>
              </a:rPr>
              <a:t>Институализация</a:t>
            </a:r>
            <a:r>
              <a:rPr lang="ru-RU" altLang="en-US" sz="2800" b="1" u="sng" dirty="0" smtClean="0">
                <a:solidFill>
                  <a:schemeClr val="accent1">
                    <a:lumMod val="50000"/>
                  </a:schemeClr>
                </a:solidFill>
              </a:rPr>
              <a:t> возраста. Почему она неизбежна? </a:t>
            </a:r>
            <a:r>
              <a:rPr lang="ru-RU" altLang="en-US" b="1" u="sng" dirty="0"/>
              <a:t/>
            </a:r>
            <a:br>
              <a:rPr lang="ru-RU" altLang="en-US" b="1" u="sng" dirty="0"/>
            </a:br>
            <a:r>
              <a:rPr lang="en-US" dirty="0"/>
              <a:t/>
            </a:r>
            <a:br>
              <a:rPr lang="en-US" dirty="0"/>
            </a:br>
            <a: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1. Чем </a:t>
            </a:r>
            <a:r>
              <a:rPr kumimoji="0" lang="ru-RU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дальше</a:t>
            </a:r>
            <a:r>
              <a:rPr kumimoji="0" lang="ru-RU" sz="2400" b="0" i="0" u="none" strike="noStrike" kern="1200" cap="none" spc="0" normalizeH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заходит </a:t>
            </a:r>
            <a: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процесс глобального старения на основе </a:t>
            </a:r>
            <a:r>
              <a:rPr kumimoji="0" 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увеличения </a:t>
            </a:r>
            <a: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продолжительности жизни, тем сильнее он зависит от </a:t>
            </a:r>
            <a:r>
              <a:rPr kumimoji="0" 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развития медицинских</a:t>
            </a:r>
            <a:r>
              <a:rPr kumimoji="0" lang="ru-RU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и </a:t>
            </a:r>
            <a: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иных технологий.</a:t>
            </a:r>
            <a:b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</a:br>
            <a:r>
              <a:rPr kumimoji="0" lang="en-US" alt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2. </a:t>
            </a:r>
            <a:r>
              <a:rPr kumimoji="0" 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Процесс </a:t>
            </a:r>
            <a: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глобального старения </a:t>
            </a:r>
            <a:r>
              <a:rPr kumimoji="0" 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не </a:t>
            </a:r>
            <a: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сможет развиваться без глубоких изменений в </a:t>
            </a:r>
            <a:r>
              <a:rPr kumimoji="0" 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обществе.</a:t>
            </a:r>
            <a: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/>
            </a:r>
            <a:b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</a:br>
            <a:r>
              <a:rPr lang="ru-RU" sz="2400" kern="120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3</a:t>
            </a:r>
            <a:r>
              <a:rPr kumimoji="0" 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. </a:t>
            </a:r>
            <a: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Процесс глобального старения и роста </a:t>
            </a:r>
            <a:r>
              <a:rPr kumimoji="0" lang="ru-RU" alt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ОПЖ</a:t>
            </a:r>
            <a:r>
              <a:rPr kumimoji="0" 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повлечет за собой очень серьезные изменения в социально-политической жизни. </a:t>
            </a:r>
            <a:b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</a:br>
            <a:r>
              <a:rPr lang="ru-RU" sz="2400" kern="120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4</a:t>
            </a:r>
            <a:r>
              <a:rPr kumimoji="0" 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.</a:t>
            </a:r>
            <a:r>
              <a:rPr kumimoji="0" lang="ru-RU" sz="2400" b="0" i="0" u="none" strike="noStrike" kern="1200" cap="none" spc="0" normalizeH="0" baseline="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lang="ru-RU" sz="2400" kern="1200" dirty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Но развитие указанных трендов может вызывать </a:t>
            </a:r>
            <a:r>
              <a:rPr lang="ru-RU" sz="2400" kern="1200" dirty="0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серьезное напряжение </a:t>
            </a:r>
            <a:r>
              <a:rPr lang="ru-RU" sz="2400" kern="1200" dirty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и </a:t>
            </a:r>
            <a:r>
              <a:rPr lang="ru-RU" sz="2400" kern="1200" dirty="0" err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внутриобщественные</a:t>
            </a:r>
            <a:r>
              <a:rPr lang="ru-RU" sz="2400" kern="1200" dirty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lang="ru-RU" sz="2400" kern="1200" dirty="0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конфликты.</a:t>
            </a:r>
            <a:r>
              <a:rPr lang="en-US" sz="2400" kern="120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lang="ru-RU" sz="2400" kern="120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/>
            </a:r>
            <a:br>
              <a:rPr lang="ru-RU" sz="2400" kern="120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</a:br>
            <a:r>
              <a:rPr lang="ru-RU" sz="2400" kern="120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5. </a:t>
            </a:r>
            <a:r>
              <a:rPr lang="en-US" sz="2400" kern="120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Поэтому такое развитие </a:t>
            </a:r>
            <a:r>
              <a:rPr lang="en-US" sz="2400" kern="120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неизбежно </a:t>
            </a:r>
            <a:r>
              <a:rPr lang="en-US" sz="2400" kern="120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потребует очень заметных изменений </a:t>
            </a:r>
            <a:r>
              <a:rPr lang="en-US" sz="2400" kern="120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в обществе и </a:t>
            </a:r>
            <a:r>
              <a:rPr lang="en-US" sz="2400" kern="120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в итоге их </a:t>
            </a:r>
            <a:r>
              <a:rPr lang="en-US" sz="2400" kern="120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институ</a:t>
            </a:r>
            <a:r>
              <a:rPr lang="ru-RU" sz="2400" kern="120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а</a:t>
            </a:r>
            <a:r>
              <a:rPr lang="en-US" sz="2400" kern="1200" noProof="1" smtClean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лизации</a:t>
            </a:r>
            <a:r>
              <a:rPr lang="en-US" sz="2400" kern="120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.</a:t>
            </a:r>
            <a: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/>
            </a:r>
            <a:b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</a:br>
            <a: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/>
            </a:r>
            <a:br>
              <a:rPr kumimoji="0" lang="en-US" sz="2400" b="0" i="0" u="none" strike="noStrike" kern="1200" cap="none" spc="0" normalizeH="0" baseline="0" noProof="1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0" name="Заголовок 1"/>
          <p:cNvSpPr txBox="1"/>
          <p:nvPr/>
        </p:nvSpPr>
        <p:spPr>
          <a:xfrm>
            <a:off x="0" y="0"/>
            <a:ext cx="12192000" cy="60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ИНСТИТУ</a:t>
            </a:r>
            <a:r>
              <a:rPr lang="ru-RU" b="1" dirty="0" smtClean="0">
                <a:solidFill>
                  <a:schemeClr val="bg1"/>
                </a:solidFill>
              </a:rPr>
              <a:t>А</a:t>
            </a:r>
            <a:r>
              <a:rPr lang="en-US" b="1" dirty="0">
                <a:solidFill>
                  <a:schemeClr val="bg1"/>
                </a:solidFill>
              </a:rPr>
              <a:t>ЛИЗАЦИ</a:t>
            </a:r>
            <a:r>
              <a:rPr lang="ru-RU" b="1" dirty="0">
                <a:solidFill>
                  <a:schemeClr val="bg1"/>
                </a:solidFill>
              </a:rPr>
              <a:t>Я ВОЗРАСТА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Box 99"/>
          <p:cNvSpPr txBox="1"/>
          <p:nvPr/>
        </p:nvSpPr>
        <p:spPr>
          <a:xfrm>
            <a:off x="109220" y="920115"/>
            <a:ext cx="11461750" cy="56553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sz="2400" b="1" u="sng" dirty="0" err="1">
                <a:solidFill>
                  <a:schemeClr val="accent1">
                    <a:lumMod val="50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Основные</a:t>
            </a: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sz="2400" b="1" u="sng" dirty="0" err="1">
                <a:solidFill>
                  <a:schemeClr val="accent1">
                    <a:lumMod val="50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направления</a:t>
            </a: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sz="2400" b="1" u="sng" dirty="0" err="1" smtClean="0">
                <a:solidFill>
                  <a:schemeClr val="accent1">
                    <a:lumMod val="50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институ</a:t>
            </a:r>
            <a:r>
              <a:rPr lang="ru-RU" sz="2400" b="1" u="sng" dirty="0" smtClean="0">
                <a:solidFill>
                  <a:schemeClr val="accent1">
                    <a:lumMod val="50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а</a:t>
            </a:r>
            <a:r>
              <a:rPr lang="en-US" sz="2400" b="1" u="sng" dirty="0" err="1" smtClean="0">
                <a:solidFill>
                  <a:schemeClr val="accent1">
                    <a:lumMod val="50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лизации</a:t>
            </a:r>
            <a:r>
              <a:rPr 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sz="2400" b="1" u="sng" dirty="0" err="1">
                <a:solidFill>
                  <a:schemeClr val="accent1">
                    <a:lumMod val="50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будут</a:t>
            </a: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sz="2400" b="1" u="sng" dirty="0" err="1">
                <a:solidFill>
                  <a:schemeClr val="accent1">
                    <a:lumMod val="50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связаны</a:t>
            </a: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:</a:t>
            </a:r>
            <a:endParaRPr lang="en-US" b="0" dirty="0">
              <a:latin typeface="Verdana" panose="020B0604030504040204" charset="0"/>
              <a:cs typeface="Calibri" panose="020F0502020204030204" charset="0"/>
            </a:endParaRPr>
          </a:p>
          <a:p>
            <a:pPr marL="0" indent="0" algn="l"/>
            <a:endParaRPr lang="en-US" b="0" dirty="0">
              <a:latin typeface="Verdana" panose="020B0604030504040204" charset="0"/>
              <a:cs typeface="Calibri" panose="020F0502020204030204" charset="0"/>
            </a:endParaRPr>
          </a:p>
          <a:p>
            <a:pPr marL="285750" indent="-285750" algn="l">
              <a:lnSpc>
                <a:spcPct val="150000"/>
              </a:lnSpc>
              <a:buClr>
                <a:srgbClr val="2E75B6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100" b="0" dirty="0"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с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де-юро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или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де-факто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разными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правами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в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связи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с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возрастной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категорией</a:t>
            </a:r>
            <a:r>
              <a:rPr lang="ru-RU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;</a:t>
            </a:r>
            <a:endParaRPr lang="en-US" sz="2100" b="0" dirty="0" smtClean="0">
              <a:latin typeface="Verdana" panose="020B0604030504040204" pitchFamily="34" charset="0"/>
              <a:ea typeface="Verdana" panose="020B0604030504040204" pitchFamily="34" charset="0"/>
              <a:cs typeface="Calibri" panose="020F0502020204030204" charset="0"/>
            </a:endParaRPr>
          </a:p>
          <a:p>
            <a:pPr marL="285750" indent="-285750" algn="l">
              <a:lnSpc>
                <a:spcPct val="150000"/>
              </a:lnSpc>
              <a:buClr>
                <a:srgbClr val="2E75B6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с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самоорганизаци</a:t>
            </a:r>
            <a:r>
              <a:rPr lang="ru-RU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ей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возрастных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групп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в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различные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формы</a:t>
            </a:r>
            <a:r>
              <a:rPr lang="ru-RU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;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</a:p>
          <a:p>
            <a:pPr marL="285750" indent="-285750" algn="l">
              <a:lnSpc>
                <a:spcPct val="150000"/>
              </a:lnSpc>
              <a:buClr>
                <a:srgbClr val="2E75B6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10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с</a:t>
            </a:r>
            <a:r>
              <a:rPr lang="ru-RU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о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структурирование</a:t>
            </a:r>
            <a:r>
              <a:rPr lang="ru-RU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м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электората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по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возрастным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категориям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и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соответственно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формирование</a:t>
            </a:r>
            <a:r>
              <a:rPr lang="ru-RU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м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политических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и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правовых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b="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программ</a:t>
            </a:r>
            <a:r>
              <a:rPr lang="ru-RU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;</a:t>
            </a:r>
            <a:r>
              <a:rPr lang="en-US" sz="2100" b="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rgbClr val="2E75B6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с усилением идеологической направленности при обсуждении прав и обязанностей возрастных когорт; </a:t>
            </a:r>
          </a:p>
          <a:p>
            <a:pPr marL="285750" indent="-285750">
              <a:lnSpc>
                <a:spcPct val="150000"/>
              </a:lnSpc>
              <a:buClr>
                <a:srgbClr val="2E75B6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с </a:t>
            </a:r>
            <a:r>
              <a:rPr lang="en-US" sz="21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включение</a:t>
            </a:r>
            <a:r>
              <a:rPr lang="ru-RU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м</a:t>
            </a:r>
            <a:r>
              <a:rPr lang="en-US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аспекта</a:t>
            </a:r>
            <a:r>
              <a:rPr lang="en-US" sz="210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возраста</a:t>
            </a:r>
            <a:r>
              <a:rPr lang="en-US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ru-RU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во все виды планирования и деятельности;</a:t>
            </a:r>
            <a:endParaRPr lang="en-US" sz="21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 charset="0"/>
            </a:endParaRPr>
          </a:p>
          <a:p>
            <a:pPr marL="285750" indent="-285750" algn="l">
              <a:lnSpc>
                <a:spcPct val="150000"/>
              </a:lnSpc>
              <a:buClr>
                <a:srgbClr val="2E75B6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с р</a:t>
            </a:r>
            <a:r>
              <a:rPr lang="en-US" sz="21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асширение</a:t>
            </a:r>
            <a:r>
              <a:rPr lang="ru-RU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м</a:t>
            </a:r>
            <a:r>
              <a:rPr lang="en-US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судебно-правовой</a:t>
            </a:r>
            <a:r>
              <a:rPr lang="en-US" sz="210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активности</a:t>
            </a:r>
            <a:r>
              <a:rPr lang="en-US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для</a:t>
            </a:r>
            <a:r>
              <a:rPr lang="en-US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защиты</a:t>
            </a:r>
            <a:r>
              <a:rPr lang="en-US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возрастных</a:t>
            </a:r>
            <a:r>
              <a:rPr lang="en-US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dirty="0" err="1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прав</a:t>
            </a:r>
            <a:r>
              <a:rPr lang="en-US" sz="2100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 </a:t>
            </a:r>
            <a:r>
              <a:rPr lang="en-US" sz="21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людей</a:t>
            </a:r>
            <a:r>
              <a:rPr lang="en-US" sz="21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charset="0"/>
              </a:rPr>
              <a:t>.  </a:t>
            </a:r>
            <a:endParaRPr lang="en-US" b="0" dirty="0" smtClean="0">
              <a:latin typeface="Verdana" panose="020B0604030504040204" charset="0"/>
              <a:cs typeface="Calibri" panose="020F0502020204030204" charset="0"/>
            </a:endParaRPr>
          </a:p>
          <a:p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М</a:t>
            </a:r>
            <a:r>
              <a:rPr lang="en-US" b="1" u="sng" dirty="0" err="1" smtClean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ожно</a:t>
            </a:r>
            <a:r>
              <a:rPr lang="en-US" b="1" u="sng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b="1" u="sng" dirty="0" err="1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предполагать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b="1" u="sng" dirty="0" err="1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довольно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b="1" u="sng" dirty="0" err="1" smtClean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тяжелый</a:t>
            </a:r>
            <a:r>
              <a:rPr lang="en-US" b="1" u="sng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и </a:t>
            </a:r>
            <a:r>
              <a:rPr lang="en-US" b="1" u="sng" dirty="0" err="1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конфликтный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b="1" u="sng" dirty="0" err="1" smtClean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путь</a:t>
            </a:r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, поскольку </a:t>
            </a:r>
            <a:r>
              <a:rPr lang="ru-RU" altLang="en-US" b="1" u="sng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с</a:t>
            </a:r>
            <a:r>
              <a:rPr lang="en-US" b="1" u="sng" dirty="0" err="1" smtClean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овременное</a:t>
            </a:r>
            <a:r>
              <a:rPr lang="en-US" b="1" u="sng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b="1" u="sng" dirty="0" err="1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общество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b="1" u="sng" dirty="0" err="1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во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b="1" u="sng" dirty="0" err="1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многом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b="1" u="sng" dirty="0" err="1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не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b="1" u="sng" dirty="0" err="1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готово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к </a:t>
            </a:r>
            <a:r>
              <a:rPr lang="en-US" b="1" u="sng" dirty="0" err="1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таким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</a:t>
            </a:r>
            <a:r>
              <a:rPr lang="en-US" b="1" u="sng" dirty="0" err="1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изменениям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 и </a:t>
            </a:r>
            <a:r>
              <a:rPr lang="en-US" b="1" u="sng" dirty="0" err="1" smtClean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адаптациям</a:t>
            </a:r>
            <a:r>
              <a:rPr lang="en-US" b="1" u="sng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charset="0"/>
                <a:cs typeface="Calibri" panose="020F0502020204030204" charset="0"/>
              </a:rPr>
              <a:t>.</a:t>
            </a:r>
          </a:p>
        </p:txBody>
      </p:sp>
      <p:sp>
        <p:nvSpPr>
          <p:cNvPr id="10" name="Заголовок 1"/>
          <p:cNvSpPr txBox="1"/>
          <p:nvPr/>
        </p:nvSpPr>
        <p:spPr>
          <a:xfrm>
            <a:off x="-816768" y="-1"/>
            <a:ext cx="12192000" cy="60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500" b="1" dirty="0" smtClean="0">
                <a:solidFill>
                  <a:schemeClr val="bg1"/>
                </a:solidFill>
              </a:rPr>
              <a:t>ИНСТИТУ</a:t>
            </a:r>
            <a:r>
              <a:rPr lang="ru-RU" sz="4500" b="1" dirty="0" smtClean="0">
                <a:solidFill>
                  <a:schemeClr val="bg1"/>
                </a:solidFill>
              </a:rPr>
              <a:t>А</a:t>
            </a:r>
            <a:r>
              <a:rPr lang="en-US" sz="4500" b="1" dirty="0" smtClean="0">
                <a:solidFill>
                  <a:schemeClr val="bg1"/>
                </a:solidFill>
              </a:rPr>
              <a:t>ЛИЗАЦИ</a:t>
            </a:r>
            <a:r>
              <a:rPr lang="ru-RU" sz="4500" b="1" dirty="0" smtClean="0">
                <a:solidFill>
                  <a:schemeClr val="bg1"/>
                </a:solidFill>
              </a:rPr>
              <a:t>Я </a:t>
            </a:r>
            <a:r>
              <a:rPr lang="ru-RU" b="1" dirty="0" smtClean="0">
                <a:solidFill>
                  <a:schemeClr val="bg1"/>
                </a:solidFill>
              </a:rPr>
              <a:t>ВОЗРАСТА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4250690" y="2637155"/>
            <a:ext cx="3456305" cy="1296035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en-US" b="1" dirty="0" smtClean="0">
                <a:solidFill>
                  <a:schemeClr val="accent2">
                    <a:lumMod val="50000"/>
                  </a:schemeClr>
                </a:solidFill>
              </a:rPr>
              <a:t>Кибернетическое общество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783205" y="3357245"/>
            <a:ext cx="1368425" cy="2159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017270" y="3285490"/>
            <a:ext cx="1656080" cy="9359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Технология</a:t>
            </a:r>
            <a:endParaRPr lang="ru-RU" b="1" dirty="0" smtClean="0"/>
          </a:p>
          <a:p>
            <a:pPr algn="ctr"/>
            <a:r>
              <a:rPr lang="ru-RU" sz="1400" dirty="0" smtClean="0"/>
              <a:t>(</a:t>
            </a:r>
            <a:r>
              <a:rPr lang="ru-RU" sz="1400" dirty="0" err="1" smtClean="0"/>
              <a:t>самоуправляе</a:t>
            </a:r>
            <a:r>
              <a:rPr lang="ru-RU" sz="1400" dirty="0" smtClean="0"/>
              <a:t>-</a:t>
            </a:r>
          </a:p>
          <a:p>
            <a:pPr algn="ctr"/>
            <a:r>
              <a:rPr lang="ru-RU" sz="1400" dirty="0" err="1" smtClean="0"/>
              <a:t>мые</a:t>
            </a:r>
            <a:r>
              <a:rPr lang="ru-RU" sz="1400" dirty="0" smtClean="0"/>
              <a:t> системы)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1127125" y="1750695"/>
            <a:ext cx="1656080" cy="9359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Демография</a:t>
            </a:r>
            <a:endParaRPr lang="ru-RU" b="1" dirty="0" smtClean="0"/>
          </a:p>
          <a:p>
            <a:pPr algn="ctr"/>
            <a:r>
              <a:rPr lang="ru-RU" sz="1400" dirty="0"/>
              <a:t>(глубокое старение)</a:t>
            </a:r>
            <a:endParaRPr lang="en-US" sz="1400" dirty="0"/>
          </a:p>
          <a:p>
            <a:pPr algn="ctr"/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3215640" y="868680"/>
            <a:ext cx="1656080" cy="9359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Экономика</a:t>
            </a:r>
            <a:r>
              <a:rPr lang="ru-RU" b="1" dirty="0" smtClean="0"/>
              <a:t> </a:t>
            </a:r>
            <a:r>
              <a:rPr lang="ru-RU" sz="1400" dirty="0" smtClean="0"/>
              <a:t>(сокращение консюмеризма)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5657850" y="756285"/>
            <a:ext cx="3353514" cy="11607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en-US" b="1" dirty="0" smtClean="0"/>
              <a:t>Политико-административная сфера</a:t>
            </a:r>
          </a:p>
          <a:p>
            <a:pPr algn="ctr"/>
            <a:r>
              <a:rPr lang="ru-RU" altLang="en-US" dirty="0" smtClean="0"/>
              <a:t>(</a:t>
            </a:r>
            <a:r>
              <a:rPr lang="ru-RU" altLang="en-US" sz="1400" dirty="0" smtClean="0"/>
              <a:t>электронное государство</a:t>
            </a:r>
            <a:r>
              <a:rPr lang="ru-RU" altLang="en-US" dirty="0"/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011284" y="1901190"/>
            <a:ext cx="1837243" cy="9359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Социальная</a:t>
            </a:r>
            <a:r>
              <a:rPr lang="ru-RU" b="1" dirty="0" smtClean="0"/>
              <a:t> сфера</a:t>
            </a:r>
          </a:p>
          <a:p>
            <a:pPr algn="ctr"/>
            <a:r>
              <a:rPr lang="ru-RU" sz="1400" dirty="0" smtClean="0"/>
              <a:t>(институализация </a:t>
            </a:r>
            <a:r>
              <a:rPr lang="ru-RU" sz="1400" dirty="0"/>
              <a:t>возраста)</a:t>
            </a:r>
            <a:r>
              <a:rPr lang="en-US" sz="1400" dirty="0"/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011284" y="3573145"/>
            <a:ext cx="2413307" cy="9359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Экология</a:t>
            </a:r>
            <a:r>
              <a:rPr lang="en-US" b="1" dirty="0"/>
              <a:t> и </a:t>
            </a:r>
            <a:r>
              <a:rPr lang="en-US" b="1" dirty="0" err="1" smtClean="0"/>
              <a:t>климат</a:t>
            </a:r>
            <a:endParaRPr lang="ru-RU" b="1" dirty="0" smtClean="0"/>
          </a:p>
          <a:p>
            <a:pPr algn="ctr"/>
            <a:r>
              <a:rPr lang="ru-RU" sz="1400" dirty="0"/>
              <a:t>(проблемы в основном решены)</a:t>
            </a:r>
            <a:endParaRPr lang="en-US" sz="14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2848610" y="2477135"/>
            <a:ext cx="1303020" cy="44831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4295775" y="1844675"/>
            <a:ext cx="575945" cy="79248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6167755" y="1988820"/>
            <a:ext cx="0" cy="648335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7854950" y="2348865"/>
            <a:ext cx="977265" cy="376555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748270" y="3806190"/>
            <a:ext cx="1083945" cy="271145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9"/>
          <p:cNvSpPr/>
          <p:nvPr/>
        </p:nvSpPr>
        <p:spPr>
          <a:xfrm>
            <a:off x="4250690" y="4785882"/>
            <a:ext cx="3353514" cy="13074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en-US" b="1" dirty="0" smtClean="0"/>
              <a:t>Внешнеполитическая обстановка</a:t>
            </a:r>
          </a:p>
          <a:p>
            <a:pPr algn="ctr"/>
            <a:r>
              <a:rPr lang="ru-RU" altLang="en-US" sz="1600" dirty="0" smtClean="0"/>
              <a:t>(</a:t>
            </a:r>
            <a:r>
              <a:rPr lang="ru-RU" altLang="en-US" sz="1400" dirty="0" smtClean="0"/>
              <a:t>новый мировой порядок и координация обществ в Мир-Системе</a:t>
            </a:r>
            <a:r>
              <a:rPr lang="ru-RU" altLang="en-US" sz="1600" dirty="0"/>
              <a:t>)</a:t>
            </a:r>
          </a:p>
        </p:txBody>
      </p:sp>
      <p:cxnSp>
        <p:nvCxnSpPr>
          <p:cNvPr id="21" name="Straight Arrow Connector 15"/>
          <p:cNvCxnSpPr/>
          <p:nvPr/>
        </p:nvCxnSpPr>
        <p:spPr>
          <a:xfrm flipH="1">
            <a:off x="6095808" y="4077333"/>
            <a:ext cx="1" cy="617078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CustomShape 4"/>
          <p:cNvSpPr/>
          <p:nvPr/>
        </p:nvSpPr>
        <p:spPr>
          <a:xfrm>
            <a:off x="0" y="17280"/>
            <a:ext cx="12191760" cy="60336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4000" b="1" spc="-1" dirty="0" smtClean="0">
                <a:solidFill>
                  <a:srgbClr val="FFFFFF"/>
                </a:solidFill>
                <a:latin typeface="Calibri" panose="020F0502020204030204"/>
              </a:rPr>
              <a:t>ПОДСИСТЕМЫ </a:t>
            </a:r>
            <a:r>
              <a:rPr lang="ru-RU" sz="4000" b="1" strike="noStrike" spc="-1" dirty="0" smtClean="0">
                <a:solidFill>
                  <a:srgbClr val="FFFFFF"/>
                </a:solidFill>
                <a:latin typeface="Calibri" panose="020F0502020204030204"/>
              </a:rPr>
              <a:t>КИБЕРНЕТИЧЕСКОГО ОБЩЕСТВА</a:t>
            </a:r>
            <a:endParaRPr lang="en-US" altLang="ru-RU" sz="4000" b="0" strike="noStrike" spc="-1" dirty="0"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Box 99"/>
          <p:cNvSpPr txBox="1"/>
          <p:nvPr/>
        </p:nvSpPr>
        <p:spPr>
          <a:xfrm>
            <a:off x="374650" y="520700"/>
            <a:ext cx="11646535" cy="50774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endParaRPr lang="en-US" b="0" dirty="0">
              <a:latin typeface="Verdana" panose="020B0604030504040204" charset="0"/>
              <a:cs typeface="Calibri" panose="020F0502020204030204" charset="0"/>
            </a:endParaRPr>
          </a:p>
          <a:p>
            <a:pPr marL="0" indent="0" algn="l"/>
            <a:r>
              <a:rPr lang="en-US" b="0" dirty="0">
                <a:latin typeface="Verdana" panose="020B0604030504040204" charset="0"/>
                <a:cs typeface="Calibri" panose="020F0502020204030204" charset="0"/>
              </a:rPr>
              <a:t> </a:t>
            </a:r>
            <a:endParaRPr lang="en-US" b="1" i="1" dirty="0">
              <a:latin typeface="Verdana" panose="020B0604030504040204" charset="0"/>
              <a:cs typeface="Calibri" panose="020F0502020204030204" charset="0"/>
            </a:endParaRPr>
          </a:p>
          <a:p>
            <a:pPr marL="0" indent="0" algn="l"/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Мы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считаем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что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роль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возрастных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категорий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в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социальном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делении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кибернетического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i="1" dirty="0" err="1" smtClean="0">
                <a:latin typeface="Calibri" panose="020F0502020204030204" charset="0"/>
                <a:cs typeface="Calibri" panose="020F0502020204030204" charset="0"/>
              </a:rPr>
              <a:t>общества</a:t>
            </a:r>
            <a:r>
              <a:rPr lang="ru-RU" sz="2400" i="1" dirty="0" smtClean="0">
                <a:latin typeface="Calibri" panose="020F0502020204030204" charset="0"/>
                <a:cs typeface="Calibri" panose="020F0502020204030204" charset="0"/>
              </a:rPr>
              <a:t> усилится</a:t>
            </a:r>
            <a:r>
              <a:rPr lang="en-US" sz="2400" i="1" dirty="0" smtClean="0"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а </a:t>
            </a:r>
            <a:r>
              <a:rPr lang="en-US" sz="2400" i="1" dirty="0" err="1" smtClean="0">
                <a:latin typeface="Calibri" panose="020F0502020204030204" charset="0"/>
                <a:cs typeface="Calibri" panose="020F0502020204030204" charset="0"/>
              </a:rPr>
              <a:t>позиции</a:t>
            </a:r>
            <a:r>
              <a:rPr lang="en-US" sz="2400" i="1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разных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поколений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будут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явно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учитываться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в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различных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отношениях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 и </a:t>
            </a:r>
            <a:r>
              <a:rPr lang="en-US" sz="2400" i="1" dirty="0" err="1">
                <a:latin typeface="Calibri" panose="020F0502020204030204" charset="0"/>
                <a:cs typeface="Calibri" panose="020F0502020204030204" charset="0"/>
              </a:rPr>
              <a:t>законах</a:t>
            </a:r>
            <a:r>
              <a:rPr lang="en-US" sz="2400" i="1" dirty="0">
                <a:latin typeface="Calibri" panose="020F0502020204030204" charset="0"/>
                <a:cs typeface="Calibri" panose="020F0502020204030204" charset="0"/>
              </a:rPr>
              <a:t>.  </a:t>
            </a:r>
          </a:p>
          <a:p>
            <a:pPr marL="0" indent="0" algn="l"/>
            <a:endParaRPr lang="en-US" sz="2400" i="1" dirty="0">
              <a:latin typeface="Calibri" panose="020F0502020204030204" charset="0"/>
              <a:cs typeface="Calibri" panose="020F0502020204030204" charset="0"/>
            </a:endParaRPr>
          </a:p>
          <a:p>
            <a:pPr marL="0" indent="0" algn="l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последней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трети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XXI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столетия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сложится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1" cap="all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  <a:latin typeface="Calibri" panose="020F0502020204030204" charset="0"/>
                <a:cs typeface="Calibri" panose="020F0502020204030204" charset="0"/>
              </a:rPr>
              <a:t>кибернетическое</a:t>
            </a:r>
            <a:r>
              <a:rPr lang="en-US" sz="2400" b="1" cap="all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b="1" cap="all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  <a:latin typeface="Calibri" panose="020F0502020204030204" charset="0"/>
                <a:cs typeface="Calibri" panose="020F0502020204030204" charset="0"/>
              </a:rPr>
              <a:t>общество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то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 smtClean="0">
                <a:latin typeface="Calibri" panose="020F0502020204030204" charset="0"/>
                <a:cs typeface="Calibri" panose="020F0502020204030204" charset="0"/>
              </a:rPr>
              <a:t>есть</a:t>
            </a:r>
            <a:r>
              <a:rPr lang="en-US" sz="240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общество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которое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 smtClean="0">
                <a:latin typeface="Calibri" panose="020F0502020204030204" charset="0"/>
                <a:cs typeface="Calibri" panose="020F0502020204030204" charset="0"/>
              </a:rPr>
              <a:t>будет</a:t>
            </a:r>
            <a:r>
              <a:rPr lang="ru-RU" sz="2400" dirty="0" smtClean="0">
                <a:latin typeface="Calibri" panose="020F0502020204030204" charset="0"/>
                <a:cs typeface="Calibri" panose="020F0502020204030204" charset="0"/>
              </a:rPr>
              <a:t>:</a:t>
            </a:r>
            <a:r>
              <a:rPr lang="en-US" sz="240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endParaRPr lang="en-US" sz="2400" dirty="0">
              <a:latin typeface="Calibri" panose="020F0502020204030204" charset="0"/>
              <a:cs typeface="Calibri" panose="020F0502020204030204" charset="0"/>
            </a:endParaRPr>
          </a:p>
          <a:p>
            <a:pPr marL="0" indent="0" algn="l"/>
            <a:endParaRPr lang="en-US" sz="2400" dirty="0">
              <a:latin typeface="Calibri" panose="020F0502020204030204" charset="0"/>
              <a:cs typeface="Calibri" panose="020F0502020204030204" charset="0"/>
            </a:endParaRPr>
          </a:p>
          <a:p>
            <a:pPr marL="0" indent="0" algn="l"/>
            <a:endParaRPr lang="en-US" sz="2400" dirty="0">
              <a:latin typeface="Calibri" panose="020F0502020204030204" charset="0"/>
              <a:cs typeface="Calibri" panose="020F0502020204030204" charset="0"/>
            </a:endParaRPr>
          </a:p>
          <a:p>
            <a:pPr marL="342900" indent="-342900" algn="l">
              <a:buClr>
                <a:srgbClr val="1F4E79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Calibri" panose="020F0502020204030204" charset="0"/>
                <a:cs typeface="Calibri" panose="020F0502020204030204" charset="0"/>
              </a:rPr>
              <a:t>сверхтехнологичным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; </a:t>
            </a:r>
          </a:p>
          <a:p>
            <a:pPr marL="342900" indent="-342900" algn="l">
              <a:buClr>
                <a:srgbClr val="1F4E79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регулируемым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социально-технологически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на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всех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уровнях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; </a:t>
            </a:r>
          </a:p>
          <a:p>
            <a:pPr marL="342900" indent="-342900" algn="l">
              <a:buClr>
                <a:srgbClr val="1F4E79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Calibri" panose="020F0502020204030204" charset="0"/>
                <a:cs typeface="Calibri" panose="020F0502020204030204" charset="0"/>
              </a:rPr>
              <a:t>социумом</a:t>
            </a:r>
            <a:r>
              <a:rPr lang="en-US" sz="2400" dirty="0" smtClean="0"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где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в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результате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процесса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 smtClean="0">
                <a:latin typeface="Calibri" panose="020F0502020204030204" charset="0"/>
                <a:cs typeface="Calibri" panose="020F0502020204030204" charset="0"/>
              </a:rPr>
              <a:t>старения</a:t>
            </a:r>
            <a:r>
              <a:rPr lang="en-US" sz="240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деление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по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возрастным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категориям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станет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 smtClean="0">
                <a:latin typeface="Calibri" panose="020F0502020204030204" charset="0"/>
                <a:cs typeface="Calibri" panose="020F0502020204030204" charset="0"/>
              </a:rPr>
              <a:t>социально</a:t>
            </a:r>
            <a:r>
              <a:rPr lang="en-US" sz="240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намного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более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важным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социальным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маркером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чем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2400" dirty="0" err="1">
                <a:latin typeface="Calibri" panose="020F0502020204030204" charset="0"/>
                <a:cs typeface="Calibri" panose="020F0502020204030204" charset="0"/>
              </a:rPr>
              <a:t>сегодня</a:t>
            </a:r>
            <a:r>
              <a:rPr lang="en-US" sz="2400" dirty="0">
                <a:latin typeface="Calibri" panose="020F0502020204030204" charset="0"/>
                <a:cs typeface="Calibri" panose="020F0502020204030204" charset="0"/>
              </a:rPr>
              <a:t>.</a:t>
            </a:r>
          </a:p>
        </p:txBody>
      </p:sp>
      <p:sp>
        <p:nvSpPr>
          <p:cNvPr id="136" name="CustomShape 4"/>
          <p:cNvSpPr/>
          <p:nvPr/>
        </p:nvSpPr>
        <p:spPr>
          <a:xfrm>
            <a:off x="0" y="17280"/>
            <a:ext cx="12191760" cy="60336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4000" b="1" strike="noStrike" spc="-1" dirty="0">
                <a:solidFill>
                  <a:srgbClr val="FFFFFF"/>
                </a:solidFill>
                <a:latin typeface="Calibri" panose="020F0502020204030204"/>
              </a:rPr>
              <a:t>ВЫВОДЫ</a:t>
            </a:r>
            <a:endParaRPr lang="en-US" altLang="ru-RU" sz="4000" b="0" strike="noStrike" spc="-1" dirty="0"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63295" y="722630"/>
            <a:ext cx="8344535" cy="5908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Гринин Л. Е., Гринин А. Л. 2015а. Кибернетическая революция и шестой технологический уклад // Историческая психология и социология истории. 2015а. № 8(1). С. 172–197.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Гринин Л. Е., Гринин А. Л. 2015б. От рубил до </a:t>
            </a:r>
            <a:r>
              <a:rPr lang="ru-RU" dirty="0" err="1">
                <a:latin typeface="Times New Roman" panose="02020603050405020304" charset="0"/>
                <a:cs typeface="Times New Roman" panose="02020603050405020304" charset="0"/>
              </a:rPr>
              <a:t>нанороботов</a:t>
            </a: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. Мир на пути к эпохе самоуправляемых систем (история технологий и описание их будущего). Москва: </a:t>
            </a:r>
            <a:r>
              <a:rPr lang="ru-RU" dirty="0" err="1">
                <a:latin typeface="Times New Roman" panose="02020603050405020304" charset="0"/>
                <a:cs typeface="Times New Roman" panose="02020603050405020304" charset="0"/>
              </a:rPr>
              <a:t>Моск</a:t>
            </a: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. ред. изд-ва «Учитель», 2015.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Гринин Л. Е., Коротаев А. В. 2015. Глобальное старение населения, шестой технологический уклад и мировая финансовая система // </a:t>
            </a:r>
            <a:r>
              <a:rPr lang="ru-RU" dirty="0" err="1">
                <a:latin typeface="Times New Roman" panose="02020603050405020304" charset="0"/>
                <a:cs typeface="Times New Roman" panose="02020603050405020304" charset="0"/>
              </a:rPr>
              <a:t>Кондратьевские</a:t>
            </a: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 волны: наследие и современность: ежегодник / отв. ред. Л. Е. Гринин, А. В. Коротаев, В. М. Бондаренко. Волгоград: Учитель. 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2015. </a:t>
            </a: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. 107–132.</a:t>
            </a: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Grinin, L., Grinin, A.,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</a:rPr>
              <a:t>Korotayev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, A. 2017. Forthcoming Kondratieff wave, Cybernetic Revolution, and global ageing. 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  <a:hlinkClick r:id="rId2" tooltip="Go to Technological Forecasting and Social Change on ScienceDirect"/>
              </a:rPr>
              <a:t>Technological Forecasting and Social Change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</a:rPr>
              <a:t>издательство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 Elsevier BV (Netherlands), Vol. 115: pp. 52–68.</a:t>
            </a: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Grinin, L., Grinin, A.,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</a:rPr>
              <a:t>Korotayev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, A. 2020. A Quantitative Analysis of Worldwide Long-Term Technology Growth: From 40,000 BCE to the Early 22nd Century. Technological Forecasting and Social Change 155 (June): 119955. </a:t>
            </a:r>
            <a:r>
              <a:rPr lang="en-US" u="sng" dirty="0">
                <a:latin typeface="Times New Roman" panose="02020603050405020304" charset="0"/>
                <a:cs typeface="Times New Roman" panose="02020603050405020304" charset="0"/>
                <a:hlinkClick r:id="rId3"/>
              </a:rPr>
              <a:t>https://doi.org/10.1016/j.techfore.2020.119955</a:t>
            </a:r>
            <a:endParaRPr 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Grinin, L., Grinin, A.,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</a:rPr>
              <a:t>Korotayev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, A. 2021. COVID-19 Pandemic as a Trigger for the Acceleration of the Cybernetic Revolution, Transition from E-Government to E-State, and Change in Social Relations. // Technological Forecasting &amp; Social Change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</a:rPr>
              <a:t>doi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: https://doi.org/10.1016/j.techfore.2021.121348.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429082" y="2582704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4400" b="1" strike="noStrike" spc="-1" dirty="0">
                <a:solidFill>
                  <a:srgbClr val="262626"/>
                </a:solidFill>
                <a:latin typeface="Calibri Light" panose="020F0302020204030204"/>
              </a:rPr>
              <a:t>СПАСИБО ЗА </a:t>
            </a:r>
            <a:r>
              <a:rPr lang="ru-RU" sz="4400" b="1" strike="noStrike" spc="-1" dirty="0" smtClean="0">
                <a:solidFill>
                  <a:srgbClr val="262626"/>
                </a:solidFill>
                <a:latin typeface="Calibri Light" panose="020F0302020204030204"/>
              </a:rPr>
              <a:t>ВНИМАНИЕ! </a:t>
            </a:r>
            <a:endParaRPr lang="ru-RU" sz="4400" b="0" strike="noStrike" spc="-1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0" y="0"/>
            <a:ext cx="12191760" cy="60336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" name="Picture 5" descr="downloa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" y="4803775"/>
            <a:ext cx="4168140" cy="2023745"/>
          </a:xfrm>
          <a:prstGeom prst="rect">
            <a:avLst/>
          </a:prstGeom>
          <a:solidFill>
            <a:schemeClr val="accent1"/>
          </a:solidFill>
          <a:effectLst>
            <a:glow rad="63500">
              <a:schemeClr val="accent1">
                <a:satMod val="175000"/>
                <a:alpha val="0"/>
              </a:schemeClr>
            </a:glow>
            <a:outerShdw blurRad="254000" dir="5400000" algn="ctr" rotWithShape="0">
              <a:srgbClr val="000000">
                <a:alpha val="0"/>
              </a:srgbClr>
            </a:outerShdw>
          </a:effectLst>
        </p:spPr>
      </p:pic>
      <p:cxnSp>
        <p:nvCxnSpPr>
          <p:cNvPr id="5" name="Straight Connector 4"/>
          <p:cNvCxnSpPr/>
          <p:nvPr/>
        </p:nvCxnSpPr>
        <p:spPr>
          <a:xfrm flipV="1">
            <a:off x="926465" y="3860800"/>
            <a:ext cx="8769985" cy="4699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41</TotalTime>
  <Words>821</Words>
  <Application>Microsoft Office PowerPoint</Application>
  <PresentationFormat>Произвольный</PresentationFormat>
  <Paragraphs>95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процессе кибернетической революции старение будет ускорять технологический прогресс.   К концу XXI столетия скорость технологического прогресса начнет все заметнее замедляться.</vt:lpstr>
      <vt:lpstr>Институализация возраста. Почему она неизбежна?   1. Чем дальше заходит процесс глобального старения на основе увеличения продолжительности жизни, тем сильнее он зависит от развития медицинских и иных технологий. 2. Процесс глобального старения не сможет развиваться без глубоких изменений в обществе. 3. Процесс глобального старения и роста ОПЖ повлечет за собой очень серьезные изменения в социально-политической жизни.  4. Но развитие указанных трендов может вызывать серьезное напряжение и внутриобщественные конфликты.  5. Поэтому такое развитие неизбежно потребует очень заметных изменений в обществе и в итоге их институализации.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ПЕРСПЕКТИВЫ РАДИКАЛЬНЫХ ТЕХНОЛОГИЧЕСКИХ ИННОВАЦИЙ В БЛИЖАЙШИЕ ДЕСЯТИЛЕТИЯ И СВЯЗАННЫЕ С НИМИ РИСКИ СОЦИАЛЬНО-ПОЛИТИЧЕСКОЙ НЕСТАБИЛЬНОСТИ В МИРЕ</dc:title>
  <dc:creator>Антон Гринин</dc:creator>
  <cp:lastModifiedBy>Гринин Леонид Ефимович</cp:lastModifiedBy>
  <cp:revision>206</cp:revision>
  <dcterms:created xsi:type="dcterms:W3CDTF">2022-04-06T14:25:38Z</dcterms:created>
  <dcterms:modified xsi:type="dcterms:W3CDTF">2022-04-07T06:32:02Z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13</vt:i4>
  </property>
  <property fmtid="{D5CDD505-2E9C-101B-9397-08002B2CF9AE}" pid="12" name="KSOProductBuildVer">
    <vt:lpwstr>1033-11.1.0.9126</vt:lpwstr>
  </property>
</Properties>
</file>