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3" r:id="rId5"/>
    <p:sldId id="278" r:id="rId6"/>
    <p:sldId id="260" r:id="rId7"/>
    <p:sldId id="261" r:id="rId8"/>
    <p:sldId id="259" r:id="rId9"/>
    <p:sldId id="262" r:id="rId10"/>
    <p:sldId id="265" r:id="rId11"/>
    <p:sldId id="273" r:id="rId12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509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29CBA400-5E2A-467D-9BB9-F18E004EF0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1663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1B9E675-1B52-4148-AB8B-5D6EA12E827C}" type="slidenum">
              <a:rPr lang="ru-RU"/>
              <a:pPr/>
              <a:t>1</a:t>
            </a:fld>
            <a:endParaRPr lang="ru-RU"/>
          </a:p>
        </p:txBody>
      </p:sp>
      <p:sp>
        <p:nvSpPr>
          <p:cNvPr id="225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25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F767FE8-F946-4278-B578-F11DD6642BBF}" type="slidenum">
              <a:rPr lang="ru-RU"/>
              <a:pPr/>
              <a:t>2</a:t>
            </a:fld>
            <a:endParaRPr lang="ru-RU"/>
          </a:p>
        </p:txBody>
      </p:sp>
      <p:sp>
        <p:nvSpPr>
          <p:cNvPr id="235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35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D35F9876-F644-44FA-A6D3-2E5B21E5F89A}" type="slidenum">
              <a:rPr lang="ru-RU"/>
              <a:pPr/>
              <a:t>3</a:t>
            </a:fld>
            <a:endParaRPr lang="ru-RU"/>
          </a:p>
        </p:txBody>
      </p:sp>
      <p:sp>
        <p:nvSpPr>
          <p:cNvPr id="245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45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F75D9E0-79AF-4E00-BEF1-E0D02D3597FF}" type="slidenum">
              <a:rPr lang="ru-RU"/>
              <a:pPr/>
              <a:t>4</a:t>
            </a:fld>
            <a:endParaRPr lang="ru-RU"/>
          </a:p>
        </p:txBody>
      </p:sp>
      <p:sp>
        <p:nvSpPr>
          <p:cNvPr id="276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76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F767FE8-F946-4278-B578-F11DD6642BBF}" type="slidenum">
              <a:rPr lang="ru-RU"/>
              <a:pPr/>
              <a:t>5</a:t>
            </a:fld>
            <a:endParaRPr lang="ru-RU"/>
          </a:p>
        </p:txBody>
      </p:sp>
      <p:sp>
        <p:nvSpPr>
          <p:cNvPr id="235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35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C8E15A0-3E09-462F-8F54-2DACF21933CC}" type="slidenum">
              <a:rPr lang="ru-RU"/>
              <a:pPr/>
              <a:t>6</a:t>
            </a:fld>
            <a:endParaRPr lang="ru-RU"/>
          </a:p>
        </p:txBody>
      </p:sp>
      <p:sp>
        <p:nvSpPr>
          <p:cNvPr id="256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560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101FB3B-DD9D-4BC8-ABBA-43BC07AFE6BE}" type="slidenum">
              <a:rPr lang="ru-RU"/>
              <a:pPr/>
              <a:t>7</a:t>
            </a:fld>
            <a:endParaRPr lang="ru-RU"/>
          </a:p>
        </p:txBody>
      </p:sp>
      <p:sp>
        <p:nvSpPr>
          <p:cNvPr id="266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66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B7FD1BB-976B-4301-9F6A-295CE8DCAAA8}" type="slidenum">
              <a:rPr lang="ru-RU"/>
              <a:pPr/>
              <a:t>8</a:t>
            </a:fld>
            <a:endParaRPr lang="ru-RU"/>
          </a:p>
        </p:txBody>
      </p:sp>
      <p:sp>
        <p:nvSpPr>
          <p:cNvPr id="317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17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96890E1-2FD0-48AF-8691-00E064254CC3}" type="slidenum">
              <a:rPr lang="ru-RU"/>
              <a:pPr/>
              <a:t>9</a:t>
            </a:fld>
            <a:endParaRPr lang="ru-RU"/>
          </a:p>
        </p:txBody>
      </p:sp>
      <p:sp>
        <p:nvSpPr>
          <p:cNvPr id="327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27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E7F36552-3E9E-4F5B-BA98-3EF73CCF27D0}" type="slidenum">
              <a:rPr lang="ru-RU"/>
              <a:pPr/>
              <a:t>10</a:t>
            </a:fld>
            <a:endParaRPr lang="ru-RU"/>
          </a:p>
        </p:txBody>
      </p:sp>
      <p:sp>
        <p:nvSpPr>
          <p:cNvPr id="337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53BD04F-2B2B-49E7-8AC6-9C61BFE67352}" type="slidenum">
              <a:rPr lang="ru-RU"/>
              <a:pPr/>
              <a:t>11</a:t>
            </a:fld>
            <a:endParaRPr lang="ru-RU"/>
          </a:p>
        </p:txBody>
      </p:sp>
      <p:sp>
        <p:nvSpPr>
          <p:cNvPr id="399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99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9E69CDD-98CA-4342-BBDA-0C45BB735162}" type="slidenum">
              <a:rPr lang="ru-RU" sz="1200">
                <a:solidFill>
                  <a:srgbClr val="000000"/>
                </a:solidFill>
                <a:ea typeface="DejaVu Sans" charset="0"/>
                <a:cs typeface="DejaVu Sans" charset="0"/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ru-RU" sz="1200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D7515-0750-435F-8A28-901FF527F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7277-F3B2-4675-BA97-9FA428308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7F775-532D-49F9-9D57-F185D4600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C02E9-ED6C-4F2A-A50A-BA31AF3277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05D2E-F1E6-4BDE-B874-831773543B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F9984-0153-4C07-827D-BB4204400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0014D-73F7-44E7-938A-4CBBA59B6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C1A8B-F034-4F06-83DC-2E0165F562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ED46A-AFCB-483D-9646-6E958746E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9CC99-D8FD-4647-B296-F72059054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BBFFF-9E07-446C-8255-9B0FE53832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заглавия щёлкните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8D5C7964-BB43-42F8-BFE6-EF832B620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0" y="428604"/>
            <a:ext cx="9144000" cy="2376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dirty="0">
                <a:solidFill>
                  <a:schemeClr val="tx1"/>
                </a:solidFill>
              </a:rPr>
              <a:t>О кибернетическом механизме обеспечения самоуправления в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 природных системах: глобальная эволюция и Большая история</a:t>
            </a:r>
            <a:endParaRPr lang="ru-RU" sz="4000" b="1" dirty="0">
              <a:solidFill>
                <a:schemeClr val="tx1"/>
              </a:solidFill>
              <a:latin typeface="Times New Roman" pitchFamily="16" charset="0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3071810"/>
            <a:ext cx="9144000" cy="3929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 eaLnBrk="1" hangingPunct="1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i="1" dirty="0">
                <a:solidFill>
                  <a:srgbClr val="000000"/>
                </a:solidFill>
              </a:rPr>
              <a:t> Гринченко Сергей Николаевич</a:t>
            </a:r>
            <a:br>
              <a:rPr lang="ru-RU" sz="4000" b="1" i="1" dirty="0">
                <a:solidFill>
                  <a:srgbClr val="000000"/>
                </a:solidFill>
              </a:rPr>
            </a:br>
            <a:endParaRPr lang="ru-RU" sz="2400" b="1" i="1" dirty="0">
              <a:solidFill>
                <a:srgbClr val="000000"/>
              </a:solidFill>
            </a:endParaRPr>
          </a:p>
          <a:p>
            <a:pPr algn="ctr"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i="1" dirty="0">
                <a:solidFill>
                  <a:srgbClr val="000000"/>
                </a:solidFill>
              </a:rPr>
              <a:t>доктор технических наук, профессор, </a:t>
            </a:r>
          </a:p>
          <a:p>
            <a:pPr algn="ctr"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i="1" dirty="0">
                <a:solidFill>
                  <a:srgbClr val="000000"/>
                </a:solidFill>
              </a:rPr>
              <a:t>главный научный сотрудник Института проблем информатики Федерального исследовательского центра «Информатика и управление» </a:t>
            </a:r>
            <a:r>
              <a:rPr lang="ru-RU" sz="2800" i="1" dirty="0" smtClean="0">
                <a:solidFill>
                  <a:srgbClr val="000000"/>
                </a:solidFill>
              </a:rPr>
              <a:t>РАН</a:t>
            </a:r>
          </a:p>
          <a:p>
            <a:pPr algn="ctr"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sgrinchenko@ipiran.ru       http://www.ipiran.ru/info/?grinchenko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214282" y="142852"/>
            <a:ext cx="8929718" cy="62151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ts val="800"/>
              </a:spcBef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    В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качестве универсального мультидисциплинарного механизма обеспечения самоуправления в процессах глобальной эволюции природных систем в ходе Большой истории предложено использовать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кибернетический механизм иерархической адаптивной поисковой оптимизации (случайного поиска)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целевых критериев энергетического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характера, с ограничениями типа равенств и неравенств,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поскольку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«механизмы случайного поиска… свойственны природе нашего мира на всех уровнях его проявления и организации. И, во всяком случае, могут служить удобной и конструктивной моделью этих процессов»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[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</a:rPr>
              <a:t>Растригин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1979]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1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D1B16FE-57B4-489E-8EF3-4CB560FEAA36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1028" name="Text Box 2"/>
          <p:cNvSpPr txBox="1">
            <a:spLocks noChangeArrowheads="1"/>
          </p:cNvSpPr>
          <p:nvPr/>
        </p:nvSpPr>
        <p:spPr bwMode="auto">
          <a:xfrm>
            <a:off x="0" y="214313"/>
            <a:ext cx="9144000" cy="5143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3"/>
          <p:cNvSpPr>
            <a:spLocks noChangeArrowheads="1"/>
          </p:cNvSpPr>
          <p:nvPr/>
        </p:nvSpPr>
        <p:spPr bwMode="auto">
          <a:xfrm>
            <a:off x="0" y="0"/>
            <a:ext cx="9144000" cy="68963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indent="360363"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Поисковые активности этого </a:t>
            </a:r>
            <a:r>
              <a:rPr lang="ru-RU" sz="2600" dirty="0" err="1" smtClean="0">
                <a:solidFill>
                  <a:schemeClr val="accent6">
                    <a:lumMod val="50000"/>
                  </a:schemeClr>
                </a:solidFill>
              </a:rPr>
              <a:t>поисково-оптимизацион-ного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контура на всех ярусах иерархии реализует собственно активность всего сущего – «движение материи», целевые критерии «скрыты» в экстремальных (вариационных) принципах энергетического характера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indent="360363"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Так, по мнению Н.Н.Моисеева, «любые законы </a:t>
            </a:r>
            <a:r>
              <a:rPr lang="ru-RU" sz="2600" dirty="0" err="1" smtClean="0">
                <a:solidFill>
                  <a:schemeClr val="accent6">
                    <a:lumMod val="50000"/>
                  </a:schemeClr>
                </a:solidFill>
              </a:rPr>
              <a:t>нежи-вого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мира – вариационные принципы, из которых </a:t>
            </a:r>
            <a:r>
              <a:rPr lang="ru-RU" sz="2600" dirty="0" err="1" smtClean="0">
                <a:solidFill>
                  <a:schemeClr val="accent6">
                    <a:lumMod val="50000"/>
                  </a:schemeClr>
                </a:solidFill>
              </a:rPr>
              <a:t>следу-ют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законы сохранения в механике, электродинамике и других областях физики, второй закон термодинамики, закон минимума диссипации энергии и многие другие, описываемые в терминах «эволюционной теории» в широком смысле, поскольку все эти законы являются, по сути дела, тем или иным отбором реальных движений, реальных траекторий из числа виртуальных, т.е. </a:t>
            </a:r>
            <a:r>
              <a:rPr lang="ru-RU" sz="2600" dirty="0" err="1" smtClean="0">
                <a:solidFill>
                  <a:schemeClr val="accent6">
                    <a:lumMod val="50000"/>
                  </a:schemeClr>
                </a:solidFill>
              </a:rPr>
              <a:t>мыслен-но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возможных»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[1986] и «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</a:rPr>
              <a:t>по-видимому, всю историю развития жизни на земле можно было бы изложить на языке многокритериальной оптимизации»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[1987].</a:t>
            </a:r>
            <a:endParaRPr lang="ru-RU" sz="2600" dirty="0">
              <a:solidFill>
                <a:schemeClr val="accent6">
                  <a:lumMod val="50000"/>
                </a:schemeClr>
              </a:solidFill>
              <a:latin typeface="Times New Roman" pitchFamily="16" charset="0"/>
            </a:endParaRPr>
          </a:p>
        </p:txBody>
      </p:sp>
      <p:graphicFrame>
        <p:nvGraphicFramePr>
          <p:cNvPr id="1026" name="AutoShape 4"/>
          <p:cNvGraphicFramePr>
            <a:graphicFrameLocks noChangeAspect="1"/>
          </p:cNvGraphicFramePr>
          <p:nvPr/>
        </p:nvGraphicFramePr>
        <p:xfrm>
          <a:off x="120650" y="2984500"/>
          <a:ext cx="16795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4" imgW="0" imgH="0" progId="Equation.DSMT4">
                  <p:embed/>
                </p:oleObj>
              </mc:Choice>
              <mc:Fallback>
                <p:oleObj r:id="rId4" imgW="0" imgH="0" progId="Equation.DSMT4">
                  <p:embed/>
                  <p:pic>
                    <p:nvPicPr>
                      <p:cNvPr id="0" name="AutoShap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2984500"/>
                        <a:ext cx="1679575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B4A35D1-3D52-4AC3-8489-49A45C4266F1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 l="-18" t="-20" r="-18" b="-20"/>
          <a:stretch>
            <a:fillRect/>
          </a:stretch>
        </p:blipFill>
        <p:spPr bwMode="auto">
          <a:xfrm>
            <a:off x="1142976" y="124985"/>
            <a:ext cx="6858016" cy="65901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142844" y="1285836"/>
            <a:ext cx="9001156" cy="55721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ts val="800"/>
              </a:spcBef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 smtClean="0">
                <a:solidFill>
                  <a:schemeClr val="tx2"/>
                </a:solidFill>
              </a:rPr>
              <a:t>     Параметризация пространственных и временн</a:t>
            </a:r>
            <a:r>
              <a:rPr lang="ru-RU" sz="2800" i="1" dirty="0" smtClean="0">
                <a:solidFill>
                  <a:schemeClr val="tx2"/>
                </a:solidFill>
              </a:rPr>
              <a:t>ы</a:t>
            </a:r>
            <a:r>
              <a:rPr lang="ru-RU" sz="2800" dirty="0" smtClean="0">
                <a:solidFill>
                  <a:schemeClr val="tx2"/>
                </a:solidFill>
              </a:rPr>
              <a:t>х характеристик процесса моделирования иерархических структур и глобальных эволюций природных систем проведена на основе использования числового ряда Жирмунского-Кузьмина - геометрической прогрессии со знаменателем  е</a:t>
            </a:r>
            <a:r>
              <a:rPr lang="ru-RU" sz="2800" baseline="30000" dirty="0" smtClean="0">
                <a:solidFill>
                  <a:schemeClr val="tx2"/>
                </a:solidFill>
              </a:rPr>
              <a:t>е</a:t>
            </a:r>
            <a:r>
              <a:rPr lang="ru-RU" sz="2800" dirty="0" smtClean="0">
                <a:solidFill>
                  <a:schemeClr val="tx2"/>
                </a:solidFill>
              </a:rPr>
              <a:t>=15,15426... , выявленной ими при исследовании критических уровней в процессах развития биологических систем.</a:t>
            </a:r>
          </a:p>
          <a:p>
            <a:pPr>
              <a:spcBef>
                <a:spcPts val="800"/>
              </a:spcBef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9D97C55-1507-4A21-B72F-A2C4D1F502C8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 l="-12" t="-6" r="-12" b="-6"/>
          <a:stretch>
            <a:fillRect/>
          </a:stretch>
        </p:blipFill>
        <p:spPr bwMode="auto">
          <a:xfrm>
            <a:off x="714348" y="0"/>
            <a:ext cx="3286148" cy="67755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 l="-11" t="-6" r="-11" b="-6"/>
          <a:stretch>
            <a:fillRect/>
          </a:stretch>
        </p:blipFill>
        <p:spPr bwMode="auto">
          <a:xfrm>
            <a:off x="4794978" y="0"/>
            <a:ext cx="3740846" cy="68580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0808C3C-7CD4-4CCA-90DA-9D9464A52103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 l="-5" t="-11" r="-5" b="-11"/>
          <a:stretch>
            <a:fillRect/>
          </a:stretch>
        </p:blipFill>
        <p:spPr bwMode="auto">
          <a:xfrm>
            <a:off x="0" y="1189977"/>
            <a:ext cx="9144000" cy="402497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214282" y="785813"/>
            <a:ext cx="8929718" cy="6072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    Наблюдаемые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в реальности процессы глобальной эволюции жизни на Земле и Человечества – непосредственные составляющие реализации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большой истории мироздания –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позволяют поставить вопрос о причинах этого феномена. 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   С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кибернетических позиций, в роли такой причины выступает имманентное свойство стремления природных систем к максимуму энергетической эффективности процесса её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самоуправления.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  <a:p>
            <a:pPr indent="360363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6" charset="0"/>
              </a:rPr>
              <a:t>..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6" charset="0"/>
              </a:rPr>
              <a:t/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6" charset="0"/>
              </a:rPr>
            </a:b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6" charset="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9BDCE1C-DE0E-4F74-AAE7-433B044B8878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285720" y="714356"/>
            <a:ext cx="8858280" cy="5214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indent="360363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При принятии этого положение возникает эффективная трактовка продуктивности и универсальности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кибернетического механизма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(иерархической адаптивной поисковой оптимизации целевых критериев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энергетического характера, с ограничениями типа равенств и неравенств)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реализации весьма сложных процессов самоуправления в Мироздании, глобальной эволюции и Большой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истории.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6" charset="0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16E39A5-9EF0-43D5-8600-8839F4D546F9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214282" y="1000108"/>
            <a:ext cx="8929718" cy="600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indent="360363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Более того, тот факт, что этот междисциплинарный механизм обеспечивает процессы именно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самоуправления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во всех трёх составляющих Природы – неживой, живой и личностно-производственно-социальной, – выводит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феномен самоуправления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центральное место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среди различных модельных представлений о закономерностях Большой истории как единого целого.</a:t>
            </a:r>
          </a:p>
          <a:p>
            <a:pPr indent="360363" algn="just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32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FA52279-4072-4E1A-84F2-E355E1CCA40D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FE27CD3-98F3-4AD7-B681-1F80F30EE964}" type="slidenum">
              <a:rPr lang="ru-RU" sz="14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ru-RU" sz="1400">
              <a:solidFill>
                <a:srgbClr val="000000"/>
              </a:solidFill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00375" cy="420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2600" y="0"/>
            <a:ext cx="2978150" cy="4214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88" y="0"/>
            <a:ext cx="3071812" cy="4224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-285752" y="4214818"/>
            <a:ext cx="9501222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spcBef>
                <a:spcPts val="50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</a:rPr>
              <a:t>Гринченко С.Н.  Системная память живого</a:t>
            </a:r>
            <a:r>
              <a:rPr lang="ru-RU" sz="1600" dirty="0" smtClean="0">
                <a:solidFill>
                  <a:srgbClr val="000000"/>
                </a:solidFill>
              </a:rPr>
              <a:t> (как основа его метаэволюции и периодической структуры).   М.: ИПИРАН, Мир, 2004. 512 с. - см. также </a:t>
            </a:r>
            <a:r>
              <a:rPr lang="en-US" sz="1600" dirty="0" smtClean="0">
                <a:solidFill>
                  <a:srgbClr val="000000"/>
                </a:solidFill>
              </a:rPr>
              <a:t>http://www.ipiran.ru/grinchenko/text.shtml</a:t>
            </a:r>
          </a:p>
          <a:p>
            <a:pPr marL="341313" indent="-341313">
              <a:spcBef>
                <a:spcPts val="50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</a:rPr>
              <a:t>Гринченко С.Н. Метаэволюция</a:t>
            </a:r>
            <a:r>
              <a:rPr lang="ru-RU" sz="1600" dirty="0" smtClean="0">
                <a:solidFill>
                  <a:srgbClr val="000000"/>
                </a:solidFill>
              </a:rPr>
              <a:t> (систем неживой, живой и социально-технологической природы).   М.: ИПИРАН, 2007. 456 с. - см. также </a:t>
            </a:r>
            <a:r>
              <a:rPr lang="en-US" sz="1600" dirty="0" smtClean="0">
                <a:solidFill>
                  <a:srgbClr val="000000"/>
                </a:solidFill>
              </a:rPr>
              <a:t>http://www.ipiran.ru/grinchenko/book_2/text.shtml</a:t>
            </a:r>
          </a:p>
          <a:p>
            <a:pPr marL="341313" indent="-341313">
              <a:spcBef>
                <a:spcPts val="500"/>
              </a:spcBef>
              <a:buFont typeface="Arial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</a:rPr>
              <a:t>Щапова Ю.Л., Гринченко С.Н. Введение в теорию археологической </a:t>
            </a:r>
            <a:r>
              <a:rPr lang="ru-RU" sz="1600" b="1" dirty="0" err="1" smtClean="0">
                <a:solidFill>
                  <a:srgbClr val="000000"/>
                </a:solidFill>
              </a:rPr>
              <a:t>эпо-хи</a:t>
            </a:r>
            <a:r>
              <a:rPr lang="ru-RU" sz="1600" b="1" dirty="0" smtClean="0">
                <a:solidFill>
                  <a:srgbClr val="000000"/>
                </a:solidFill>
              </a:rPr>
              <a:t>: числовое моделирование и логарифмические шкалы пространственно-временных координат. </a:t>
            </a:r>
            <a:r>
              <a:rPr lang="ru-RU" sz="1600" dirty="0" smtClean="0">
                <a:solidFill>
                  <a:srgbClr val="000000"/>
                </a:solidFill>
              </a:rPr>
              <a:t>М.: Исторический факультет </a:t>
            </a:r>
            <a:r>
              <a:rPr lang="ru-RU" sz="1600" dirty="0" err="1" smtClean="0">
                <a:solidFill>
                  <a:srgbClr val="000000"/>
                </a:solidFill>
              </a:rPr>
              <a:t>Моск</a:t>
            </a:r>
            <a:r>
              <a:rPr lang="ru-RU" sz="1600" dirty="0" smtClean="0">
                <a:solidFill>
                  <a:srgbClr val="000000"/>
                </a:solidFill>
              </a:rPr>
              <a:t>. Ун-та, Федеральный </a:t>
            </a:r>
            <a:r>
              <a:rPr lang="ru-RU" sz="1600" dirty="0" err="1" smtClean="0">
                <a:solidFill>
                  <a:srgbClr val="000000"/>
                </a:solidFill>
              </a:rPr>
              <a:t>исслед</a:t>
            </a:r>
            <a:r>
              <a:rPr lang="ru-RU" sz="1600" dirty="0" smtClean="0">
                <a:solidFill>
                  <a:srgbClr val="000000"/>
                </a:solidFill>
              </a:rPr>
              <a:t>. центр «Информатика и управление» РАН. 2017. 236 с. – см также </a:t>
            </a:r>
            <a:r>
              <a:rPr lang="ru-RU" sz="1600" u="sng" dirty="0" smtClean="0">
                <a:solidFill>
                  <a:srgbClr val="000000"/>
                </a:solidFill>
              </a:rPr>
              <a:t>http://www.hist.msu.ru/upload/iblock/03f/45831.pdf</a:t>
            </a:r>
            <a:endParaRPr lang="ru-RU" sz="1600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3072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8470</TotalTime>
  <Words>543</Words>
  <Application>Microsoft Office PowerPoint</Application>
  <PresentationFormat>Экран (4:3)</PresentationFormat>
  <Paragraphs>37</Paragraphs>
  <Slides>11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Equation.DSMT4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</dc:creator>
  <cp:lastModifiedBy>Столярова Евгения Сергеевна</cp:lastModifiedBy>
  <cp:revision>686</cp:revision>
  <cp:lastPrinted>1601-01-01T00:00:00Z</cp:lastPrinted>
  <dcterms:created xsi:type="dcterms:W3CDTF">2011-10-21T08:14:36Z</dcterms:created>
  <dcterms:modified xsi:type="dcterms:W3CDTF">2023-11-01T11:33:52Z</dcterms:modified>
</cp:coreProperties>
</file>