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84" r:id="rId6"/>
    <p:sldId id="261" r:id="rId7"/>
    <p:sldId id="262" r:id="rId8"/>
    <p:sldId id="263" r:id="rId9"/>
    <p:sldId id="283" r:id="rId10"/>
    <p:sldId id="265" r:id="rId11"/>
    <p:sldId id="266" r:id="rId12"/>
    <p:sldId id="264" r:id="rId13"/>
    <p:sldId id="256" r:id="rId14"/>
    <p:sldId id="258" r:id="rId15"/>
    <p:sldId id="260" r:id="rId16"/>
    <p:sldId id="259" r:id="rId17"/>
    <p:sldId id="285" r:id="rId18"/>
    <p:sldId id="267" r:id="rId19"/>
    <p:sldId id="268" r:id="rId20"/>
    <p:sldId id="269" r:id="rId21"/>
    <p:sldId id="270" r:id="rId22"/>
    <p:sldId id="271" r:id="rId23"/>
    <p:sldId id="282" r:id="rId24"/>
    <p:sldId id="277" r:id="rId25"/>
    <p:sldId id="279" r:id="rId26"/>
    <p:sldId id="278" r:id="rId27"/>
    <p:sldId id="280" r:id="rId28"/>
    <p:sldId id="281" r:id="rId29"/>
    <p:sldId id="272" r:id="rId30"/>
    <p:sldId id="274" r:id="rId31"/>
    <p:sldId id="275" r:id="rId32"/>
    <p:sldId id="273" r:id="rId33"/>
    <p:sldId id="276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F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3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333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1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05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68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63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20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40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0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095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41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19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373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856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983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292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108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306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423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65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494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471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8770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812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2618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15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820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0059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440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2927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8313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91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972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3658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1629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2835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533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5978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7677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2558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974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150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214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710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87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8452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9686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8445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2923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5851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9918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7252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4725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301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0373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25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40C7A-B377-4DBA-AA9D-43075EE3F3E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F826C-3CC9-4A05-B2FB-1A27416D2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90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942F7-E0B6-43F0-B721-E19EC61A163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C7287-C89A-45E5-BA86-48D188B8F7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5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9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D9BEF-DC70-4029-A569-893A0A99B7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9BA01-0696-4009-8CBD-D9C02395B4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9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F58CA-E171-42C2-9DAD-1B6B69145D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7FDE5-1226-4574-985E-CF0625255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14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1961" y="606287"/>
            <a:ext cx="9580132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Александр Борисович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САВИНОВ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НА НЕИЗБЕЖНОМ 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ПУТИ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К НООСФЕРЕ </a:t>
            </a:r>
            <a:endParaRPr kumimoji="0" lang="ru-RU" sz="1000" b="1" i="0" u="none" strike="noStrike" kern="120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ТАДИЯ СИСТЕМЫ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ЭКОЛОГИЧЕСКИХ ГОСУДАРСТВ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 descr="bra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52" y="225922"/>
            <a:ext cx="2692400" cy="7607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92183" y="5773783"/>
            <a:ext cx="4362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 ОКТЯБРЯ 2023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МОСКВА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7" name="Рисунок 1" descr="https://avatars.mds.yandex.net/i?id=bdc78c1b2d2be48933b9148003841670f4f00852-7998976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405" y="4482384"/>
            <a:ext cx="4572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482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9416" y="896260"/>
            <a:ext cx="1183249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позиций рационального мышления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уществование цивилизации возможно только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при поддержании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необходимых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экологических 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условий в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биосфере и сопредельном космосе,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позволят людям эволюционно длительно жить на Земле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Такую возможность открывает не позиция 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противостояния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человечества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 природы, </a:t>
            </a:r>
            <a:endParaRPr lang="ru-RU" sz="2400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их </a:t>
            </a:r>
            <a:r>
              <a:rPr lang="ru-RU" sz="2400" b="1" dirty="0" err="1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коэволюция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(</a:t>
            </a:r>
            <a:r>
              <a:rPr lang="ru-RU" sz="2400" b="1" dirty="0" err="1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Лисеев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2009). </a:t>
            </a:r>
            <a:endParaRPr lang="ru-RU" sz="2400" b="1" dirty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7662" y="118994"/>
            <a:ext cx="11215076" cy="427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Если указанная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эволюционная идея будет воспринята элитами государств,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они должны взять курс на формирование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качественно </a:t>
            </a:r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иного типа государства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которое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позволит 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обеспечивать максимально безопасное во всех отношениях,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прогрессивное развитие общества.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таким развитием современной цивилизации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предлагается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понимать развитие,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котором члены социума приобретают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чувство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природы, </a:t>
            </a:r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err="1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ноосферную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идеологию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(см. Смирнов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2008)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соответствии с этим на научной 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основе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стремятся развивать </a:t>
            </a:r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максимально </a:t>
            </a:r>
            <a:r>
              <a:rPr lang="ru-RU" b="1" dirty="0" err="1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экологичные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экономику, политику и 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культуру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(Савинов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2013).</a:t>
            </a:r>
            <a:endParaRPr lang="ru-RU" sz="11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861" y="4463707"/>
            <a:ext cx="91596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______________________________________________________</a:t>
            </a:r>
          </a:p>
          <a:p>
            <a:endParaRPr lang="ru-RU" dirty="0" smtClean="0"/>
          </a:p>
          <a:p>
            <a:r>
              <a:rPr lang="ru-RU" sz="1400" b="1" dirty="0" smtClean="0">
                <a:latin typeface="Arial Black" panose="020B0A04020102020204" pitchFamily="34" charset="0"/>
              </a:rPr>
              <a:t>Смирнов </a:t>
            </a:r>
            <a:r>
              <a:rPr lang="ru-RU" sz="1400" b="1" dirty="0">
                <a:latin typeface="Arial Black" panose="020B0A04020102020204" pitchFamily="34" charset="0"/>
              </a:rPr>
              <a:t>Д.Г. </a:t>
            </a:r>
            <a:r>
              <a:rPr lang="ru-RU" sz="1400" b="1" dirty="0" err="1">
                <a:latin typeface="Arial Black" panose="020B0A04020102020204" pitchFamily="34" charset="0"/>
              </a:rPr>
              <a:t>Семиософия</a:t>
            </a:r>
            <a:r>
              <a:rPr lang="ru-RU" sz="1400" b="1" dirty="0">
                <a:latin typeface="Arial Black" panose="020B0A04020102020204" pitchFamily="34" charset="0"/>
              </a:rPr>
              <a:t> </a:t>
            </a:r>
            <a:r>
              <a:rPr lang="ru-RU" sz="1400" b="1" dirty="0" err="1">
                <a:latin typeface="Arial Black" panose="020B0A04020102020204" pitchFamily="34" charset="0"/>
              </a:rPr>
              <a:t>ноосферного</a:t>
            </a:r>
            <a:r>
              <a:rPr lang="ru-RU" sz="1400" b="1" dirty="0">
                <a:latin typeface="Arial Black" panose="020B0A04020102020204" pitchFamily="34" charset="0"/>
              </a:rPr>
              <a:t> универсума. Иваново: Изд-во ИГУ, 2008. 372 с</a:t>
            </a:r>
            <a:r>
              <a:rPr lang="ru-RU" sz="1400" b="1" dirty="0" smtClean="0">
                <a:latin typeface="Arial Black" panose="020B0A04020102020204" pitchFamily="34" charset="0"/>
              </a:rPr>
              <a:t>.</a:t>
            </a:r>
          </a:p>
          <a:p>
            <a:endParaRPr lang="ru-RU" sz="1400" b="1" dirty="0">
              <a:latin typeface="Arial Black" panose="020B0A04020102020204" pitchFamily="34" charset="0"/>
            </a:endParaRPr>
          </a:p>
          <a:p>
            <a:pPr algn="just"/>
            <a:r>
              <a:rPr lang="ru-RU" sz="1600" b="1" dirty="0" smtClean="0"/>
              <a:t>     </a:t>
            </a:r>
            <a:r>
              <a:rPr lang="ru-RU" sz="1600" b="1" dirty="0" err="1" smtClean="0"/>
              <a:t>Семиософия</a:t>
            </a:r>
            <a:r>
              <a:rPr lang="ru-RU" sz="1600" b="1" dirty="0" smtClean="0"/>
              <a:t> </a:t>
            </a:r>
            <a:r>
              <a:rPr lang="ru-RU" sz="1600" b="1" dirty="0" err="1"/>
              <a:t>ноосферного</a:t>
            </a:r>
            <a:r>
              <a:rPr lang="ru-RU" sz="1600" b="1" dirty="0"/>
              <a:t> универсума рассматривается </a:t>
            </a:r>
            <a:r>
              <a:rPr lang="ru-RU" sz="1600" b="1" dirty="0" smtClean="0"/>
              <a:t>как </a:t>
            </a:r>
            <a:r>
              <a:rPr lang="ru-RU" sz="1600" b="1" dirty="0"/>
              <a:t>область знания, позволяющая раскрыть принципы и механизмы </a:t>
            </a:r>
            <a:r>
              <a:rPr lang="ru-RU" sz="1600" b="1" dirty="0" smtClean="0"/>
              <a:t>функционирования </a:t>
            </a:r>
            <a:r>
              <a:rPr lang="ru-RU" sz="1600" b="1" dirty="0"/>
              <a:t>и развития </a:t>
            </a:r>
            <a:r>
              <a:rPr lang="ru-RU" sz="1600" b="1" dirty="0" err="1"/>
              <a:t>ноосферно</a:t>
            </a:r>
            <a:r>
              <a:rPr lang="ru-RU" sz="1600" b="1" dirty="0"/>
              <a:t>-семиотической организованности, реализуемой на субстрате </a:t>
            </a:r>
            <a:r>
              <a:rPr lang="ru-RU" sz="1600" b="1" dirty="0" err="1"/>
              <a:t>ноосферной</a:t>
            </a:r>
            <a:r>
              <a:rPr lang="ru-RU" sz="1600" b="1" dirty="0"/>
              <a:t> и семиотической реальности</a:t>
            </a:r>
            <a:r>
              <a:rPr lang="ru-RU" sz="1600" b="1" dirty="0" smtClean="0"/>
              <a:t>.</a:t>
            </a:r>
          </a:p>
          <a:p>
            <a:pPr algn="just"/>
            <a:endParaRPr lang="ru-RU" sz="1600" b="1" dirty="0" smtClean="0"/>
          </a:p>
          <a:p>
            <a:pPr algn="just"/>
            <a:r>
              <a:rPr lang="ru-RU" sz="1600" b="1" dirty="0"/>
              <a:t>     </a:t>
            </a:r>
            <a:r>
              <a:rPr lang="ru-RU" sz="1600" b="1" dirty="0" err="1"/>
              <a:t>Семио́тика</a:t>
            </a:r>
            <a:r>
              <a:rPr lang="ru-RU" sz="1600" b="1" dirty="0"/>
              <a:t>, или </a:t>
            </a:r>
            <a:r>
              <a:rPr lang="ru-RU" sz="1600" b="1" dirty="0" err="1"/>
              <a:t>семиоло́гия</a:t>
            </a:r>
            <a:r>
              <a:rPr lang="ru-RU" sz="1600" b="1" dirty="0"/>
              <a:t> — общая теория, исследующая свойства знаков и знаковых систем. </a:t>
            </a:r>
          </a:p>
        </p:txBody>
      </p:sp>
    </p:spTree>
    <p:extLst>
      <p:ext uri="{BB962C8B-B14F-4D97-AF65-F5344CB8AC3E}">
        <p14:creationId xmlns:p14="http://schemas.microsoft.com/office/powerpoint/2010/main" val="2847954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063" y="197736"/>
            <a:ext cx="114417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      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современных развитых странах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государство может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рассматриваться как система особых органов,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задачей которых является управление общественными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процессами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целью сохранения целостности общества и обеспечения его устойчивого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Байнова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2016).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свою очередь государственное управление обществом осуществляется совокупностью взаимосвязанных элементов аппарата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управления. </a:t>
            </a:r>
          </a:p>
          <a:p>
            <a:pPr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осуществляется на основе прямых и обратных связей между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иерархически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высокими элементами и подчиненными им структурами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аппарата, с одной стороны,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прямых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связей от государства к обществу и обратных связей между обществом и государством – с другой стороны.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 этих связей обязательно; их негативная трансформация или нарушение ведут к пагубным тенденциям развития государства.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754" y="5280689"/>
            <a:ext cx="95035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_________________________________________________________________________________</a:t>
            </a:r>
          </a:p>
          <a:p>
            <a:endParaRPr lang="ru-RU" dirty="0"/>
          </a:p>
          <a:p>
            <a:r>
              <a:rPr lang="ru-RU" b="1" dirty="0" err="1" smtClean="0"/>
              <a:t>Байнова</a:t>
            </a:r>
            <a:r>
              <a:rPr lang="ru-RU" b="1" dirty="0" smtClean="0"/>
              <a:t> </a:t>
            </a:r>
            <a:r>
              <a:rPr lang="ru-RU" b="1" dirty="0"/>
              <a:t>М.С. Понятие государства и системы государственного управления </a:t>
            </a:r>
            <a:endParaRPr lang="ru-RU" b="1" dirty="0" smtClean="0"/>
          </a:p>
          <a:p>
            <a:r>
              <a:rPr lang="ru-RU" b="1" dirty="0" smtClean="0"/>
              <a:t>// </a:t>
            </a:r>
            <a:r>
              <a:rPr lang="ru-RU" b="1" dirty="0"/>
              <a:t>Материалы </a:t>
            </a:r>
            <a:r>
              <a:rPr lang="ru-RU" b="1" dirty="0" err="1"/>
              <a:t>Афанасьевских</a:t>
            </a:r>
            <a:r>
              <a:rPr lang="ru-RU" b="1" dirty="0"/>
              <a:t> чтений. 2016. № 1 (14).</a:t>
            </a:r>
          </a:p>
        </p:txBody>
      </p:sp>
    </p:spTree>
    <p:extLst>
      <p:ext uri="{BB962C8B-B14F-4D97-AF65-F5344CB8AC3E}">
        <p14:creationId xmlns:p14="http://schemas.microsoft.com/office/powerpoint/2010/main" val="1228341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7" y="242277"/>
            <a:ext cx="10943242" cy="64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7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upload.wikimedia.org/wikipedia/commons/thumb/0/02/Vlast_main.png/1024px-Vlast_main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1" y="195385"/>
            <a:ext cx="9214338" cy="6557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57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32890" y="75100"/>
            <a:ext cx="809673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ноосферного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развития цивилизации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смысле идей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В.И.Вернадского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государство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должно </a:t>
            </a:r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максимально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экологически 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ориентировать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все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свои управленческие 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решения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 </a:t>
            </a:r>
            <a:r>
              <a:rPr lang="ru-RU" b="1" dirty="0" err="1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экологизировать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все области деятельности общества. </a:t>
            </a:r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Полагают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 такой вектор развития возможен при формировании </a:t>
            </a:r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ЭКОЛОГИЧЕСКОГО ГОСУДАРСТВА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(Борисов, Волков 2014; Боголюбов 2015;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Câmara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2017; ), </a:t>
            </a:r>
          </a:p>
          <a:p>
            <a:pPr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то </a:t>
            </a:r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есть </a:t>
            </a:r>
            <a:r>
              <a:rPr lang="ru-RU" sz="2000" b="1" u="sng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государства, </a:t>
            </a:r>
            <a:endParaRPr lang="ru-RU" sz="2000" b="1" u="sng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основанного </a:t>
            </a:r>
            <a:r>
              <a:rPr lang="ru-RU" sz="2000" b="1" u="sng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 идеологии </a:t>
            </a:r>
            <a:r>
              <a:rPr lang="ru-RU" sz="2000" b="1" u="sng" dirty="0" err="1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экоцентризма</a:t>
            </a:r>
            <a:endParaRPr lang="ru-RU" sz="2000" b="1" u="sng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противовес антропоцентризму, продолжающему доминировать.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69" y="148492"/>
            <a:ext cx="2184617" cy="307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061" y="3292078"/>
            <a:ext cx="26170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ВЛАДИМИР ИВАНОВИЧ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ВЕРНАДСКИЙ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(1863 – 1945</a:t>
            </a:r>
            <a:r>
              <a:rPr lang="ru-RU" sz="1400" b="1" dirty="0" smtClean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ru-RU" sz="1400" b="1" dirty="0" err="1" smtClean="0">
                <a:solidFill>
                  <a:srgbClr val="002060"/>
                </a:solidFill>
              </a:rPr>
              <a:t>Биогеохимик</a:t>
            </a:r>
            <a:r>
              <a:rPr lang="ru-RU" sz="1400" b="1" dirty="0" smtClean="0">
                <a:solidFill>
                  <a:srgbClr val="002060"/>
                </a:solidFill>
              </a:rPr>
              <a:t>, </a:t>
            </a:r>
            <a:r>
              <a:rPr lang="ru-RU" sz="1400" b="1" dirty="0">
                <a:solidFill>
                  <a:srgbClr val="002060"/>
                </a:solidFill>
              </a:rPr>
              <a:t>мыслитель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и </a:t>
            </a:r>
            <a:r>
              <a:rPr lang="ru-RU" sz="1400" b="1" dirty="0">
                <a:solidFill>
                  <a:srgbClr val="002060"/>
                </a:solidFill>
              </a:rPr>
              <a:t>общественный деятель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7569" y="4698112"/>
            <a:ext cx="115892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____________________________________________________________________________________________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C00000"/>
                </a:solidFill>
              </a:rPr>
              <a:t>Борисов Н.А., Волков В.А. </a:t>
            </a:r>
            <a:r>
              <a:rPr lang="ru-RU" b="1" dirty="0"/>
              <a:t>Понятие экологического государства в контексте формирования политической экологии // Управленческое консультирование. 2014. № 2 (62). 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0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rgbClr val="C00000"/>
                </a:solidFill>
              </a:rPr>
              <a:t>Боголюбов </a:t>
            </a:r>
            <a:r>
              <a:rPr lang="ru-RU" b="1" dirty="0">
                <a:solidFill>
                  <a:srgbClr val="C00000"/>
                </a:solidFill>
              </a:rPr>
              <a:t>С.А. </a:t>
            </a:r>
            <a:r>
              <a:rPr lang="ru-RU" b="1" dirty="0"/>
              <a:t>Реализация экологической политики посредством права. М.: ИНФРА-М, 2015. 320 с</a:t>
            </a:r>
            <a:r>
              <a:rPr lang="ru-RU" b="1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0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C00000"/>
                </a:solidFill>
              </a:rPr>
              <a:t>Câmara A.S</a:t>
            </a:r>
            <a:r>
              <a:rPr lang="en-US" b="1" dirty="0">
                <a:solidFill>
                  <a:srgbClr val="C00000"/>
                </a:solidFill>
              </a:rPr>
              <a:t>. </a:t>
            </a:r>
            <a:r>
              <a:rPr lang="en-US" b="1" dirty="0" smtClean="0"/>
              <a:t>Ecological </a:t>
            </a:r>
            <a:r>
              <a:rPr lang="en-US" b="1" dirty="0"/>
              <a:t>state and </a:t>
            </a:r>
            <a:r>
              <a:rPr lang="en-US" b="1" dirty="0" err="1"/>
              <a:t>ecocentrism</a:t>
            </a:r>
            <a:r>
              <a:rPr lang="en-US" b="1" dirty="0"/>
              <a:t>: introductory parameters for sustainability according to Klaus </a:t>
            </a:r>
            <a:r>
              <a:rPr lang="en-US" b="1" dirty="0" err="1"/>
              <a:t>Bosselmann</a:t>
            </a:r>
            <a:r>
              <a:rPr lang="en-US" b="1" dirty="0"/>
              <a:t> // </a:t>
            </a:r>
            <a:r>
              <a:rPr lang="en-US" b="1" dirty="0" err="1"/>
              <a:t>Revista</a:t>
            </a:r>
            <a:r>
              <a:rPr lang="en-US" b="1" dirty="0"/>
              <a:t> de </a:t>
            </a:r>
            <a:r>
              <a:rPr lang="en-US" b="1" dirty="0" err="1"/>
              <a:t>Direito</a:t>
            </a:r>
            <a:r>
              <a:rPr lang="en-US" b="1" dirty="0"/>
              <a:t> </a:t>
            </a:r>
            <a:r>
              <a:rPr lang="en-US" b="1" dirty="0" err="1"/>
              <a:t>Econômico</a:t>
            </a:r>
            <a:r>
              <a:rPr lang="en-US" b="1" dirty="0"/>
              <a:t> e </a:t>
            </a:r>
            <a:r>
              <a:rPr lang="en-US" b="1" dirty="0" err="1"/>
              <a:t>Socioambiental</a:t>
            </a:r>
            <a:r>
              <a:rPr lang="en-US" b="1" dirty="0"/>
              <a:t>. 2017. V. 8. № 2.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5512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616" y="25360"/>
            <a:ext cx="11535507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2060"/>
                </a:solidFill>
              </a:rPr>
              <a:t>В.И.Вернадский</a:t>
            </a:r>
            <a:r>
              <a:rPr lang="ru-RU" b="1" dirty="0" smtClean="0">
                <a:solidFill>
                  <a:srgbClr val="002060"/>
                </a:solidFill>
              </a:rPr>
              <a:t> (1938) сформулировал </a:t>
            </a:r>
            <a:r>
              <a:rPr lang="ru-RU" b="1" dirty="0">
                <a:solidFill>
                  <a:srgbClr val="002060"/>
                </a:solidFill>
              </a:rPr>
              <a:t>12 условий перехода </a:t>
            </a:r>
            <a:r>
              <a:rPr lang="ru-RU" b="1" dirty="0" smtClean="0">
                <a:solidFill>
                  <a:srgbClr val="002060"/>
                </a:solidFill>
              </a:rPr>
              <a:t>биосферы в </a:t>
            </a:r>
            <a:r>
              <a:rPr lang="ru-RU" b="1" dirty="0">
                <a:solidFill>
                  <a:srgbClr val="002060"/>
                </a:solidFill>
              </a:rPr>
              <a:t>ноосферу в будущем</a:t>
            </a:r>
            <a:r>
              <a:rPr lang="ru-RU" b="1" dirty="0" smtClean="0">
                <a:solidFill>
                  <a:srgbClr val="002060"/>
                </a:solidFill>
              </a:rPr>
              <a:t>:</a:t>
            </a:r>
          </a:p>
          <a:p>
            <a:pPr algn="just"/>
            <a:endParaRPr lang="ru-RU" b="1" dirty="0">
              <a:solidFill>
                <a:srgbClr val="002060"/>
              </a:solidFill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Заселение </a:t>
            </a:r>
            <a:r>
              <a:rPr lang="ru-RU" b="1" dirty="0">
                <a:solidFill>
                  <a:srgbClr val="002060"/>
                </a:solidFill>
              </a:rPr>
              <a:t>человеком всей планеты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 algn="just">
              <a:buAutoNum type="arabicPeriod"/>
            </a:pPr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2. Резкое преобразование средств связи и обмена между разными странами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3. </a:t>
            </a:r>
            <a:r>
              <a:rPr lang="ru-RU" b="1" u="sng" dirty="0">
                <a:solidFill>
                  <a:srgbClr val="002060"/>
                </a:solidFill>
              </a:rPr>
              <a:t>Усиление связей, в том числе политических, между государствами</a:t>
            </a:r>
            <a:r>
              <a:rPr lang="ru-RU" b="1" u="sng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4. Преобладание геологической роли человека над другими геологическими </a:t>
            </a:r>
            <a:r>
              <a:rPr lang="ru-RU" b="1" dirty="0" smtClean="0">
                <a:solidFill>
                  <a:srgbClr val="002060"/>
                </a:solidFill>
              </a:rPr>
              <a:t>процессами</a:t>
            </a:r>
            <a:r>
              <a:rPr lang="ru-RU" b="1" dirty="0">
                <a:solidFill>
                  <a:srgbClr val="002060"/>
                </a:solidFill>
              </a:rPr>
              <a:t>, протекающими в биосфере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5. Расширение границ биосферы и выход в космос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6. Открытие новых источников энергии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7. Равенство людей всех рас и религий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8. </a:t>
            </a:r>
            <a:r>
              <a:rPr lang="ru-RU" b="1" u="sng" dirty="0">
                <a:solidFill>
                  <a:srgbClr val="002060"/>
                </a:solidFill>
              </a:rPr>
              <a:t>Увеличение роли народных масс в решении вопросов и внутренней политики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9. </a:t>
            </a:r>
            <a:r>
              <a:rPr lang="ru-RU" b="1" u="sng" dirty="0">
                <a:solidFill>
                  <a:srgbClr val="002060"/>
                </a:solidFill>
              </a:rPr>
              <a:t>Свобода научной мысли и научного искания от давления религиозных, </a:t>
            </a:r>
            <a:r>
              <a:rPr lang="ru-RU" b="1" u="sng" dirty="0" smtClean="0">
                <a:solidFill>
                  <a:srgbClr val="002060"/>
                </a:solidFill>
              </a:rPr>
              <a:t>философских </a:t>
            </a:r>
            <a:r>
              <a:rPr lang="ru-RU" b="1" u="sng" dirty="0">
                <a:solidFill>
                  <a:srgbClr val="002060"/>
                </a:solidFill>
              </a:rPr>
              <a:t>и политических построений</a:t>
            </a:r>
            <a:r>
              <a:rPr lang="ru-RU" b="1" dirty="0">
                <a:solidFill>
                  <a:srgbClr val="002060"/>
                </a:solidFill>
              </a:rPr>
              <a:t> и создание в общественном и государственном </a:t>
            </a:r>
            <a:r>
              <a:rPr lang="ru-RU" b="1" dirty="0" smtClean="0">
                <a:solidFill>
                  <a:srgbClr val="002060"/>
                </a:solidFill>
              </a:rPr>
              <a:t>строе условий</a:t>
            </a:r>
            <a:r>
              <a:rPr lang="ru-RU" b="1" dirty="0">
                <a:solidFill>
                  <a:srgbClr val="002060"/>
                </a:solidFill>
              </a:rPr>
              <a:t>, благоприятных для свободной научной мысли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10. Подъем благосостояния трудящихся. Создание реальной возможности не </a:t>
            </a:r>
            <a:r>
              <a:rPr lang="ru-RU" b="1" dirty="0" smtClean="0">
                <a:solidFill>
                  <a:srgbClr val="002060"/>
                </a:solidFill>
              </a:rPr>
              <a:t>допустить </a:t>
            </a:r>
            <a:r>
              <a:rPr lang="ru-RU" b="1" dirty="0">
                <a:solidFill>
                  <a:srgbClr val="002060"/>
                </a:solidFill>
              </a:rPr>
              <a:t>недоедания, голода, нищеты и ослабить влияние болезней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11. </a:t>
            </a:r>
            <a:r>
              <a:rPr lang="ru-RU" b="1" u="sng" dirty="0">
                <a:solidFill>
                  <a:srgbClr val="002060"/>
                </a:solidFill>
              </a:rPr>
              <a:t>Разумное преобразование первичной природы Земли с целью сделать ее </a:t>
            </a:r>
            <a:r>
              <a:rPr lang="ru-RU" b="1" u="sng" dirty="0" smtClean="0">
                <a:solidFill>
                  <a:srgbClr val="002060"/>
                </a:solidFill>
              </a:rPr>
              <a:t>способной </a:t>
            </a:r>
            <a:r>
              <a:rPr lang="ru-RU" b="1" u="sng" dirty="0">
                <a:solidFill>
                  <a:srgbClr val="002060"/>
                </a:solidFill>
              </a:rPr>
              <a:t>удовлетворять все материальные, эстетические и духовные потребности </a:t>
            </a:r>
            <a:r>
              <a:rPr lang="ru-RU" b="1" u="sng" dirty="0" smtClean="0">
                <a:solidFill>
                  <a:srgbClr val="002060"/>
                </a:solidFill>
              </a:rPr>
              <a:t>численно возрастающего </a:t>
            </a:r>
            <a:r>
              <a:rPr lang="ru-RU" b="1" u="sng" dirty="0">
                <a:solidFill>
                  <a:srgbClr val="002060"/>
                </a:solidFill>
              </a:rPr>
              <a:t>населения</a:t>
            </a:r>
            <a:r>
              <a:rPr lang="ru-RU" b="1" u="sng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800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12. </a:t>
            </a:r>
            <a:r>
              <a:rPr lang="ru-RU" b="1" u="sng" dirty="0">
                <a:solidFill>
                  <a:srgbClr val="002060"/>
                </a:solidFill>
              </a:rPr>
              <a:t>Исключение войн из жизни </a:t>
            </a:r>
            <a:r>
              <a:rPr lang="ru-RU" b="1" u="sng" dirty="0" smtClean="0">
                <a:solidFill>
                  <a:srgbClr val="002060"/>
                </a:solidFill>
              </a:rPr>
              <a:t>человечества.</a:t>
            </a:r>
          </a:p>
          <a:p>
            <a:pPr algn="just"/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val="1193653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80" y="349857"/>
            <a:ext cx="8534418" cy="50370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42897" y="5745494"/>
            <a:ext cx="70342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rgbClr val="7030A0"/>
                </a:solidFill>
              </a:rPr>
              <a:t>// Управленческое консультирование. 2014. № 2 (62). 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307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94" y="241161"/>
            <a:ext cx="4802437" cy="63807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481" y="132826"/>
            <a:ext cx="6311202" cy="659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75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85" y="924463"/>
            <a:ext cx="11574609" cy="469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51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201" y="744604"/>
            <a:ext cx="10558276" cy="449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65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3846" y="1375175"/>
            <a:ext cx="940972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22222"/>
                </a:solidFill>
                <a:latin typeface="Roboto"/>
              </a:rPr>
              <a:t>Савинов А.Б. </a:t>
            </a:r>
            <a:endParaRPr lang="ru-RU" sz="2400" b="1" dirty="0" smtClean="0">
              <a:solidFill>
                <a:srgbClr val="222222"/>
              </a:solidFill>
              <a:latin typeface="Roboto"/>
            </a:endParaRPr>
          </a:p>
          <a:p>
            <a:endParaRPr lang="ru-RU" sz="2400" b="1" dirty="0" smtClean="0">
              <a:solidFill>
                <a:srgbClr val="222222"/>
              </a:solidFill>
              <a:latin typeface="Roboto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ЭКОЛОГИЧЕСКОЕ ГОСУДАРСТВО КАК АТРИБУТ НООСФЕРЫ </a:t>
            </a:r>
          </a:p>
          <a:p>
            <a:endParaRPr lang="ru-RU" sz="2400" b="1" dirty="0">
              <a:solidFill>
                <a:srgbClr val="222222"/>
              </a:solidFill>
              <a:latin typeface="Roboto"/>
            </a:endParaRPr>
          </a:p>
          <a:p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Мировоззренческая парадигма в философии: </a:t>
            </a:r>
            <a:endParaRPr lang="ru-RU" b="1" dirty="0" smtClean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политика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 апологией и критикой. </a:t>
            </a:r>
            <a:endParaRPr lang="ru-RU" b="1" dirty="0" smtClean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Н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Новгород,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 С.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24–28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7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616" y="217721"/>
            <a:ext cx="1152769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АНТРОПОЦЕНТРИЗМ </a:t>
            </a:r>
            <a:endParaRPr lang="en-US" sz="2400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существу предписывает 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человеку </a:t>
            </a:r>
            <a:endParaRPr lang="en-US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своему усмотрению неограниченно преобразовывать природу в своих интересах, </a:t>
            </a:r>
            <a:endParaRPr lang="en-US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мировоззрение опрометчиво отражает превосходство человека над природой вследствие наличия у него разума (индивидуального и коллективного),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чего были порождены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во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многом порочные мыслительно-практические принципы </a:t>
            </a:r>
            <a:r>
              <a:rPr lang="ru-RU" b="1" dirty="0" err="1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экоцидного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характера </a:t>
            </a:r>
            <a:endParaRPr lang="en-US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Кишкин,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Нехамкин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прагматизм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при котором цель человека оправдывает средства, применяемые для изучения и освоения природы;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инструментализм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как методология решения главной задачи науки и общества – взять все у природы ради человеческих потребностей;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односторонность подходов,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которой в системе «человек–природа» главным всегда рассматривается первый элемент;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бесконечное </a:t>
            </a:r>
            <a:r>
              <a:rPr lang="ru-RU" sz="2400" b="1" dirty="0" err="1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потребительство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как иррациональное изъятие ресурсов планеты без надлежащей компенсации урона природной среде.</a:t>
            </a:r>
          </a:p>
        </p:txBody>
      </p:sp>
    </p:spTree>
    <p:extLst>
      <p:ext uri="{BB962C8B-B14F-4D97-AF65-F5344CB8AC3E}">
        <p14:creationId xmlns:p14="http://schemas.microsoft.com/office/powerpoint/2010/main" val="202242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892" y="179926"/>
            <a:ext cx="112150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ЭКОЦЕНТРИЗМ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противовес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антропоцентризму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предполагает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коэволюцию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физического, биологического и социального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миров.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ЭКОЦЕНТРИЗМ - это мировоззрение,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которому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признание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самоценности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природы требует,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 вышли за пределы чисто человеческой точки зрения на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природу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отказались от стремления господствовать над ней (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Griffin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2011;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Кишкин,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Нехамкин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2017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экоцентризма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лежат достижения неклассической и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постнеклассической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науки,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 числе важный принцип новой рациональности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который указывает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необходимость поиска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оптимального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коэволюции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человечества и природы.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Экоцентризм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основой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ЭКОФИЛОСОФИИ (ЭКОСОФИИ)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 одной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главных задач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концептуальных ресурсов,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помогают утвердить качественно новые представления о природе и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человеке.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ЭКОФИЛОСОФИЯ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 в себя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философскую 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экологическую проблематику в виде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аспектов 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явлений взаимодействия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сложных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ЭКОЛОГИЧЕСКАЯ ФИЛОСОФИЯ исходит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биосоциальной природы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Она исходит из того, что все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компоненты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биотехносферы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должны противостоять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не противодействовать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 другу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взаимодействовать между собой, образуя единую систему.</a:t>
            </a:r>
            <a:b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Griffin 2011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Горохов 2020).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89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938" y="0"/>
            <a:ext cx="1181686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Исходя из </a:t>
            </a:r>
            <a:r>
              <a:rPr lang="ru-RU" b="1" dirty="0" err="1">
                <a:solidFill>
                  <a:srgbClr val="002060"/>
                </a:solidFill>
              </a:rPr>
              <a:t>ноосферной</a:t>
            </a:r>
            <a:r>
              <a:rPr lang="ru-RU" b="1" dirty="0">
                <a:solidFill>
                  <a:srgbClr val="002060"/>
                </a:solidFill>
              </a:rPr>
              <a:t> концепции В.И. Вернадского,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учитывая </a:t>
            </a:r>
            <a:r>
              <a:rPr lang="ru-RU" b="1" dirty="0">
                <a:solidFill>
                  <a:srgbClr val="002060"/>
                </a:solidFill>
              </a:rPr>
              <a:t>и корректируя мнения и трактовки исследователей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(Чумаков 2012; Кишкин, </a:t>
            </a:r>
            <a:r>
              <a:rPr lang="ru-RU" b="1" dirty="0" err="1" smtClean="0">
                <a:solidFill>
                  <a:srgbClr val="002060"/>
                </a:solidFill>
              </a:rPr>
              <a:t>Нехамкин</a:t>
            </a:r>
            <a:r>
              <a:rPr lang="ru-RU" b="1" dirty="0" smtClean="0">
                <a:solidFill>
                  <a:srgbClr val="002060"/>
                </a:solidFill>
              </a:rPr>
              <a:t> 2017; Посадский АВ, Посадский СВ 2020)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 </a:t>
            </a:r>
            <a:r>
              <a:rPr lang="ru-RU" b="1" dirty="0">
                <a:solidFill>
                  <a:srgbClr val="002060"/>
                </a:solidFill>
              </a:rPr>
              <a:t>также используя авторские разработки (</a:t>
            </a:r>
            <a:r>
              <a:rPr lang="ru-RU" b="1" dirty="0" smtClean="0">
                <a:solidFill>
                  <a:srgbClr val="002060"/>
                </a:solidFill>
              </a:rPr>
              <a:t>Савинов 2013, 2015, 2018, 2023),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представляется</a:t>
            </a:r>
            <a:r>
              <a:rPr lang="ru-RU" b="1" dirty="0">
                <a:solidFill>
                  <a:srgbClr val="002060"/>
                </a:solidFill>
              </a:rPr>
              <a:t>, что идеологической основой экологического государства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экоцентризм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должен стать вследствие того, что благодаря ему: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marL="342900" indent="-342900" algn="ctr">
              <a:buAutoNum type="arabicParenR"/>
            </a:pPr>
            <a:r>
              <a:rPr lang="ru-RU" b="1" dirty="0" smtClean="0">
                <a:solidFill>
                  <a:srgbClr val="002060"/>
                </a:solidFill>
              </a:rPr>
              <a:t>высшей </a:t>
            </a:r>
            <a:r>
              <a:rPr lang="ru-RU" b="1" dirty="0">
                <a:solidFill>
                  <a:srgbClr val="002060"/>
                </a:solidFill>
              </a:rPr>
              <a:t>ценностью и важнейшей целью деятельности людей считается </a:t>
            </a:r>
            <a:r>
              <a:rPr lang="ru-RU" b="1" dirty="0" err="1">
                <a:solidFill>
                  <a:srgbClr val="002060"/>
                </a:solidFill>
              </a:rPr>
              <a:t>коэволюция</a:t>
            </a:r>
            <a:r>
              <a:rPr lang="ru-RU" b="1" dirty="0">
                <a:solidFill>
                  <a:srgbClr val="002060"/>
                </a:solidFill>
              </a:rPr>
              <a:t>, то есть сопряженное, максимально гармонизированное, эволюционно длительное развитие Человека и Природы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2</a:t>
            </a:r>
            <a:r>
              <a:rPr lang="ru-RU" b="1" dirty="0">
                <a:solidFill>
                  <a:srgbClr val="002060"/>
                </a:solidFill>
              </a:rPr>
              <a:t>) заложен принцип самоограничения удовлетворения потребностей человека и максимального сохранения природных экосистем как самоценных;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3</a:t>
            </a:r>
            <a:r>
              <a:rPr lang="ru-RU" b="1" dirty="0">
                <a:solidFill>
                  <a:srgbClr val="002060"/>
                </a:solidFill>
              </a:rPr>
              <a:t>) ставится задача формирования ценностей экологической цивилизации в смысле </a:t>
            </a:r>
            <a:r>
              <a:rPr lang="ru-RU" b="1" dirty="0" err="1">
                <a:solidFill>
                  <a:srgbClr val="002060"/>
                </a:solidFill>
              </a:rPr>
              <a:t>экофилософии</a:t>
            </a:r>
            <a:r>
              <a:rPr lang="ru-RU" b="1" dirty="0">
                <a:solidFill>
                  <a:srgbClr val="002060"/>
                </a:solidFill>
              </a:rPr>
              <a:t>, экологического императива</a:t>
            </a:r>
            <a:r>
              <a:rPr lang="ru-RU" b="1" dirty="0" smtClean="0">
                <a:solidFill>
                  <a:srgbClr val="002060"/>
                </a:solidFill>
              </a:rPr>
              <a:t>,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4</a:t>
            </a:r>
            <a:r>
              <a:rPr lang="ru-RU" b="1" dirty="0">
                <a:solidFill>
                  <a:srgbClr val="002060"/>
                </a:solidFill>
              </a:rPr>
              <a:t>) формулируется проблема новых экологически ориентированных систем управления национального и глобального уровней;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5</a:t>
            </a:r>
            <a:r>
              <a:rPr lang="ru-RU" b="1" dirty="0">
                <a:solidFill>
                  <a:srgbClr val="002060"/>
                </a:solidFill>
              </a:rPr>
              <a:t>) задается </a:t>
            </a:r>
            <a:r>
              <a:rPr lang="ru-RU" b="1" dirty="0" err="1">
                <a:solidFill>
                  <a:srgbClr val="002060"/>
                </a:solidFill>
              </a:rPr>
              <a:t>ноосферная</a:t>
            </a:r>
            <a:r>
              <a:rPr lang="ru-RU" b="1" dirty="0">
                <a:solidFill>
                  <a:srgbClr val="002060"/>
                </a:solidFill>
              </a:rPr>
              <a:t> стратегия В.И. Вернадского перехода цивилизации на автотрофный путь развития путем использования неистощимых и экологически безопасных источников энергии (солнечной, ветровой, энергии приливов и отливов и т.д</a:t>
            </a:r>
            <a:r>
              <a:rPr lang="ru-RU" b="1" dirty="0" smtClean="0">
                <a:solidFill>
                  <a:srgbClr val="002060"/>
                </a:solidFill>
              </a:rPr>
              <a:t>.);</a:t>
            </a: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6) формулируется и решается задача встраивания всех техногенных потоков вещества в природные круговороты. </a:t>
            </a:r>
          </a:p>
        </p:txBody>
      </p:sp>
    </p:spTree>
    <p:extLst>
      <p:ext uri="{BB962C8B-B14F-4D97-AF65-F5344CB8AC3E}">
        <p14:creationId xmlns:p14="http://schemas.microsoft.com/office/powerpoint/2010/main" val="3174729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615" y="131245"/>
            <a:ext cx="1148861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  </a:t>
            </a:r>
            <a:r>
              <a:rPr lang="ru-RU" b="1" dirty="0" smtClean="0">
                <a:solidFill>
                  <a:srgbClr val="002060"/>
                </a:solidFill>
              </a:rPr>
              <a:t>Полагают</a:t>
            </a:r>
            <a:r>
              <a:rPr lang="ru-RU" b="1" dirty="0">
                <a:solidFill>
                  <a:srgbClr val="002060"/>
                </a:solidFill>
              </a:rPr>
              <a:t>, что мировая экологическая цивилизация возможна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форме кооперации суверенных экологических государств с классическим пониманием права, </a:t>
            </a:r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которых позитивное право как система общеобязательных норм формируется на основе синтеза морально-нравственных суждений, представлений о солидарности, справедливости и культурной идентичности </a:t>
            </a:r>
            <a:r>
              <a:rPr lang="ru-RU" b="1" dirty="0" smtClean="0">
                <a:solidFill>
                  <a:srgbClr val="002060"/>
                </a:solidFill>
              </a:rPr>
              <a:t>(Посадский АВ, Посадский СВ 2020). </a:t>
            </a:r>
          </a:p>
          <a:p>
            <a:pPr algn="just"/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    Однако </a:t>
            </a:r>
            <a:r>
              <a:rPr lang="ru-RU" b="1" dirty="0">
                <a:solidFill>
                  <a:srgbClr val="002060"/>
                </a:solidFill>
              </a:rPr>
              <a:t>ситуация осложняется тем, что известны </a:t>
            </a:r>
            <a:r>
              <a:rPr lang="ru-RU" b="1" u="sng" dirty="0">
                <a:solidFill>
                  <a:srgbClr val="002060"/>
                </a:solidFill>
                <a:latin typeface="Arial Black" panose="020B0A04020102020204" pitchFamily="34" charset="0"/>
              </a:rPr>
              <a:t>существенные различия в ценностных ориентирах людей разных национальностей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(Новиков, </a:t>
            </a:r>
            <a:r>
              <a:rPr lang="ru-RU" b="1" dirty="0" err="1" smtClean="0">
                <a:solidFill>
                  <a:srgbClr val="002060"/>
                </a:solidFill>
              </a:rPr>
              <a:t>Кандричин</a:t>
            </a:r>
            <a:r>
              <a:rPr lang="ru-RU" b="1" dirty="0" smtClean="0">
                <a:solidFill>
                  <a:srgbClr val="002060"/>
                </a:solidFill>
              </a:rPr>
              <a:t> 2007; </a:t>
            </a:r>
            <a:r>
              <a:rPr lang="ru-RU" b="1" dirty="0" err="1" smtClean="0">
                <a:solidFill>
                  <a:srgbClr val="002060"/>
                </a:solidFill>
              </a:rPr>
              <a:t>Кульпин</a:t>
            </a:r>
            <a:r>
              <a:rPr lang="ru-RU" b="1" dirty="0" smtClean="0">
                <a:solidFill>
                  <a:srgbClr val="002060"/>
                </a:solidFill>
              </a:rPr>
              <a:t> 2008).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Так</a:t>
            </a:r>
            <a:r>
              <a:rPr lang="ru-RU" b="1" dirty="0">
                <a:solidFill>
                  <a:srgbClr val="002060"/>
                </a:solidFill>
              </a:rPr>
              <a:t>, например, для населения стран Скандинавского региона характерно бережное отношение к окружающей среде, а в большинстве стран Восточной Азии наблюдается преимущественно утилитарное отношение к природе, что, в частности обусловливает высокие уровни загрязнения атмосферы и многих водоемов </a:t>
            </a:r>
            <a:r>
              <a:rPr lang="ru-RU" b="1" dirty="0" smtClean="0">
                <a:solidFill>
                  <a:srgbClr val="002060"/>
                </a:solidFill>
              </a:rPr>
              <a:t>(Гудим 2015; Вебер 2017).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     Такие </a:t>
            </a:r>
            <a:r>
              <a:rPr lang="ru-RU" b="1" dirty="0">
                <a:solidFill>
                  <a:srgbClr val="002060"/>
                </a:solidFill>
              </a:rPr>
              <a:t>различия в ценностных ориентирах создают проблему выбора общего международного ценностного «кодекса»: требуется либо ориентация мирового сообщества на одну из систем национальных ценностей, либо следует создавать общую систему ценностей, включая в нее наиболее предпочтительные ценности разных национальных систем.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u="sng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Последнее </a:t>
            </a:r>
            <a:r>
              <a:rPr lang="ru-RU" b="1" u="sng" dirty="0">
                <a:solidFill>
                  <a:srgbClr val="002060"/>
                </a:solidFill>
                <a:latin typeface="Arial Black" panose="020B0A04020102020204" pitchFamily="34" charset="0"/>
              </a:rPr>
              <a:t>представляется более рациональным.</a:t>
            </a:r>
            <a:r>
              <a:rPr lang="ru-RU" b="1" dirty="0">
                <a:solidFill>
                  <a:srgbClr val="002060"/>
                </a:solidFill>
              </a:rPr>
              <a:t> И в этом случае в единую международную систему ценностей в качестве главной должна быть включена ценность «природа» </a:t>
            </a:r>
            <a:r>
              <a:rPr lang="ru-RU" b="1" dirty="0" smtClean="0">
                <a:solidFill>
                  <a:srgbClr val="002060"/>
                </a:solidFill>
              </a:rPr>
              <a:t>(Савинов 2015), </a:t>
            </a:r>
            <a:r>
              <a:rPr lang="ru-RU" b="1" dirty="0">
                <a:solidFill>
                  <a:srgbClr val="002060"/>
                </a:solidFill>
              </a:rPr>
              <a:t>понимаемая как </a:t>
            </a:r>
            <a:r>
              <a:rPr lang="ru-RU" b="1" u="sng" dirty="0">
                <a:solidFill>
                  <a:srgbClr val="002060"/>
                </a:solidFill>
              </a:rPr>
              <a:t>ориентация на стратегию </a:t>
            </a:r>
            <a:r>
              <a:rPr lang="ru-RU" b="1" u="sng" dirty="0" err="1">
                <a:solidFill>
                  <a:srgbClr val="002060"/>
                </a:solidFill>
              </a:rPr>
              <a:t>экоцентризма</a:t>
            </a:r>
            <a:r>
              <a:rPr lang="ru-RU" b="1" dirty="0">
                <a:solidFill>
                  <a:srgbClr val="002060"/>
                </a:solidFill>
              </a:rPr>
              <a:t>, предполагающую максимально возможное сохранение природных экосистем при ограничении и постепенном сокращении антропогенных территорий, использования максимально ресурсосберегающих, энергосберегающих технологий, а также технологий, близким к безотходным, бережного отношения к природе со стороны населения в глобальном </a:t>
            </a:r>
            <a:r>
              <a:rPr lang="ru-RU" b="1" dirty="0" smtClean="0">
                <a:solidFill>
                  <a:srgbClr val="002060"/>
                </a:solidFill>
              </a:rPr>
              <a:t>масштабе. </a:t>
            </a:r>
          </a:p>
          <a:p>
            <a:pPr algn="just"/>
            <a:endParaRPr lang="ru-RU" dirty="0"/>
          </a:p>
          <a:p>
            <a:pPr algn="just"/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233860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277" y="378772"/>
            <a:ext cx="1155895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      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 указанное выше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 на формирование у людей </a:t>
            </a:r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мировоззрения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 аспекте </a:t>
            </a:r>
            <a:r>
              <a:rPr lang="ru-RU" b="1" dirty="0" err="1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экоцентризма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должны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быть ориентированы и стимулируемы </a:t>
            </a:r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национальные </a:t>
            </a:r>
            <a:r>
              <a:rPr lang="ru-RU" b="1" u="sng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системы образования, просвещения и воспитания, </a:t>
            </a:r>
            <a:endParaRPr lang="ru-RU" b="1" u="sng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пропаганда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 различных средствах массовой информации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Вместе с этим объединяющей международное сообщество должна стать и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единая </a:t>
            </a:r>
            <a:r>
              <a:rPr lang="ru-RU" b="1" u="sng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стратегия познания и сохранения необходимой для жизни людей земной и космической среды (особенно ближнего космоса) </a:t>
            </a:r>
            <a:endParaRPr lang="ru-RU" b="1" u="sng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(Савинов 2015, 2023).  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Вследствие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этого должна быть разработана международная стратегия экологической безопасности, включающая международные программы прогнозирования и предотвращения чрезвычайных ситуаций на планете и в ближнем космосе.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Все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потребует значительных преобразований систем национального управления на государственном уровне (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Fang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2002).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Такие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преобразования, необходимые для создания экологических государств, несомненно, </a:t>
            </a:r>
            <a:r>
              <a:rPr lang="ru-RU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должны происходить в русле демократического развития,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«субъектом контроля выступает как государство, так и гражданское общество, а средством – система «сдержек и противовесов», при этом «роль одного из противовесов выполняет Парламент как законодательный орган государства и представительный – гражданского общества» (Новиков,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Кандричин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2007). 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193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акторы почвообразова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323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7" y="3645024"/>
            <a:ext cx="5184577" cy="28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373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11" y="476739"/>
            <a:ext cx="11722782" cy="594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97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12" y="391666"/>
            <a:ext cx="11022376" cy="607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79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99" y="364866"/>
            <a:ext cx="10924201" cy="612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8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74" y="382733"/>
            <a:ext cx="10942051" cy="609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548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69" y="450861"/>
            <a:ext cx="11659759" cy="602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52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4830" y="1340452"/>
            <a:ext cx="902676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На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межгосударственном уровне </a:t>
            </a:r>
            <a:endPara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экоцентризма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делает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ещё более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актуальной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проблему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создания Мирового правительства, Мирового парламента, Глобальной правовой системы </a:t>
            </a:r>
            <a:endPara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(Чумаков 2012)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как представляется, и будут призваны кооперировать экологические государства в экологическую цивилизацию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en-US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ru-RU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54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8036" y="2978850"/>
            <a:ext cx="84678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>
                <a:solidFill>
                  <a:prstClr val="black"/>
                </a:solidFill>
                <a:latin typeface="Calibri"/>
              </a:rPr>
              <a:t>Отмечает главное противоречие современной эпохи</a:t>
            </a:r>
            <a:r>
              <a:rPr lang="ru-RU" sz="2400" b="1" dirty="0">
                <a:solidFill>
                  <a:prstClr val="black"/>
                </a:solidFill>
                <a:latin typeface="Calibri"/>
              </a:rPr>
              <a:t>: </a:t>
            </a:r>
          </a:p>
          <a:p>
            <a:pPr algn="just"/>
            <a:endParaRPr lang="ru-RU" sz="2400" b="1" dirty="0">
              <a:solidFill>
                <a:prstClr val="black"/>
              </a:solidFill>
              <a:latin typeface="Calibri"/>
            </a:endParaRPr>
          </a:p>
          <a:p>
            <a:pPr algn="just"/>
            <a:r>
              <a:rPr lang="ru-RU" sz="2400" b="1" dirty="0">
                <a:solidFill>
                  <a:prstClr val="black"/>
                </a:solidFill>
                <a:latin typeface="Calibri"/>
              </a:rPr>
              <a:t>«Под влиянием процессов глобализации </a:t>
            </a:r>
            <a:r>
              <a:rPr lang="ru-RU" sz="2400" b="1" dirty="0">
                <a:solidFill>
                  <a:srgbClr val="7030A0"/>
                </a:solidFill>
                <a:latin typeface="Calibri"/>
              </a:rPr>
              <a:t>мировое сообщество практически по всем параметрам общественной жизни все больше становится единой целостной системой, </a:t>
            </a:r>
            <a:r>
              <a:rPr lang="ru-RU" sz="2400" b="1" dirty="0">
                <a:solidFill>
                  <a:srgbClr val="FF0000"/>
                </a:solidFill>
                <a:latin typeface="Calibri"/>
              </a:rPr>
              <a:t>тогда как механизмов управления, адекватных этой целостности, нет</a:t>
            </a:r>
            <a:r>
              <a:rPr lang="ru-RU" sz="2400" b="1" dirty="0">
                <a:solidFill>
                  <a:prstClr val="black"/>
                </a:solidFill>
                <a:latin typeface="Calibri"/>
              </a:rPr>
              <a:t>»  (Чумаков 2012). </a:t>
            </a:r>
          </a:p>
          <a:p>
            <a:pPr algn="just"/>
            <a:r>
              <a:rPr lang="ru-RU" sz="2400" b="1" dirty="0">
                <a:solidFill>
                  <a:prstClr val="black"/>
                </a:solidFill>
                <a:latin typeface="Calibri"/>
              </a:rPr>
              <a:t>Возникает проблема формирования Мирового правительства, Мирового парламента, Глобальной правовой системы».</a:t>
            </a:r>
          </a:p>
        </p:txBody>
      </p:sp>
      <p:pic>
        <p:nvPicPr>
          <p:cNvPr id="5122" name="Picture 2" descr="Chuma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239" y="163890"/>
            <a:ext cx="3493508" cy="232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9087" y="2492897"/>
            <a:ext cx="4692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alibri"/>
              </a:rPr>
              <a:t>Александр Николаевич</a:t>
            </a:r>
            <a:r>
              <a:rPr lang="en-US" sz="2400" b="1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Чумаков</a:t>
            </a:r>
            <a:endParaRPr lang="ru-RU" sz="2400" b="1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7148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58848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 Black" panose="020B0A04020102020204" pitchFamily="34" charset="0"/>
              </a:rPr>
              <a:t>Для этого должны быть созданы соответствующие условия </a:t>
            </a:r>
          </a:p>
          <a:p>
            <a:r>
              <a:rPr lang="ru-RU" sz="2000" b="1" dirty="0">
                <a:solidFill>
                  <a:prstClr val="black"/>
                </a:solidFill>
                <a:latin typeface="Arial Black" panose="020B0A04020102020204" pitchFamily="34" charset="0"/>
              </a:rPr>
              <a:t>(Чумаков 2012):</a:t>
            </a:r>
          </a:p>
          <a:p>
            <a:endParaRPr lang="ru-RU" sz="2000" b="1" dirty="0">
              <a:solidFill>
                <a:prstClr val="black"/>
              </a:solidFill>
              <a:latin typeface="Calibri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общезначимые для всех основы морали, 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единое правовое поле, 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обеспечение совместной безопасности, включающей военное сотрудничество, 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экономическое сотрудничество и согласованная финансовая политика в масштабах планеты, 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политическое сотрудничество в планетарном масштабе, 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религиозная толерантность и </a:t>
            </a: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отделение церкви (религиозных институтов) от институтов (структур) глобального управления как важнейшее условие мирного сосуществования и конструктивного взаимодействия различных социумов, 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научно-техническое сотрудничество, а также сотрудничество в сфере образования и здравоохранения как одно из условий для сбалансированного культурного и социального развития различных регионов и континентов, 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общий (мировой) язык межнационального общения для поддержания коммуникации в различных сферах общественной жизни и развития межкультурного взаимодействия. </a:t>
            </a:r>
          </a:p>
        </p:txBody>
      </p:sp>
    </p:spTree>
    <p:extLst>
      <p:ext uri="{BB962C8B-B14F-4D97-AF65-F5344CB8AC3E}">
        <p14:creationId xmlns:p14="http://schemas.microsoft.com/office/powerpoint/2010/main" val="2641443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8093" y="575439"/>
            <a:ext cx="1109784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Савинов А.Б.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пути к философии и стратегии глобального развития: проблемы и постулаты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Биокосмология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№ 1. Т. 3. 2013.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Савинов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А.Б.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Универсальный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эволюционизм как основа стратегий национального и глобального развития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Эволюция: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мегаистория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глобальная эволюция.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Волгоград, 2015.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Савинов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А.Б.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Антропогенное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биосферы: желаемое и действительное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Эволюция: паттерны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эволюции</a:t>
            </a:r>
          </a:p>
          <a:p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9.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Волгоград, 2018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Савинов А.Б.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Экологическое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государство как атрибут ноосферы </a:t>
            </a:r>
            <a:endParaRPr lang="ru-RU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Мировоззренческая парадигма в философии: политика между апологией и критикой.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Новгород,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 </a:t>
            </a:r>
          </a:p>
        </p:txBody>
      </p:sp>
    </p:spTree>
    <p:extLst>
      <p:ext uri="{BB962C8B-B14F-4D97-AF65-F5344CB8AC3E}">
        <p14:creationId xmlns:p14="http://schemas.microsoft.com/office/powerpoint/2010/main" val="15017641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8FABD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9785" y="3048000"/>
            <a:ext cx="9636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Вас за внимание</a:t>
            </a:r>
            <a:endParaRPr lang="ru-RU" sz="4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21969" y="5330092"/>
            <a:ext cx="336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s</a:t>
            </a:r>
            <a:r>
              <a:rPr lang="en-US" sz="2800" dirty="0" smtClean="0">
                <a:solidFill>
                  <a:srgbClr val="7030A0"/>
                </a:solidFill>
              </a:rPr>
              <a:t>abcor@mail.ru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57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2227</TotalTime>
  <Words>1924</Words>
  <Application>Microsoft Office PowerPoint</Application>
  <PresentationFormat>Произвольный</PresentationFormat>
  <Paragraphs>239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Тема Office</vt:lpstr>
      <vt:lpstr>1_Тема Office</vt:lpstr>
      <vt:lpstr>2_Тема Office</vt:lpstr>
      <vt:lpstr>3_Тема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Sabcor</dc:creator>
  <cp:lastModifiedBy>Столярова Евгения Сергеевна</cp:lastModifiedBy>
  <cp:revision>121</cp:revision>
  <dcterms:created xsi:type="dcterms:W3CDTF">2023-01-15T13:45:56Z</dcterms:created>
  <dcterms:modified xsi:type="dcterms:W3CDTF">2023-11-01T11:32:39Z</dcterms:modified>
</cp:coreProperties>
</file>