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57" r:id="rId9"/>
    <p:sldId id="258" r:id="rId10"/>
    <p:sldId id="259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533400"/>
            <a:ext cx="5688632" cy="2868168"/>
          </a:xfrm>
        </p:spPr>
        <p:txBody>
          <a:bodyPr/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Проектная  деятельность учащихся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005064"/>
            <a:ext cx="5904656" cy="2160240"/>
          </a:xfrm>
        </p:spPr>
        <p:txBody>
          <a:bodyPr/>
          <a:lstStyle/>
          <a:p>
            <a:r>
              <a:rPr lang="ru-RU" dirty="0" smtClean="0"/>
              <a:t>Выполнила: Коробейникова </a:t>
            </a:r>
            <a:r>
              <a:rPr lang="ru-RU" dirty="0"/>
              <a:t>Т</a:t>
            </a:r>
            <a:r>
              <a:rPr lang="ru-RU" dirty="0" smtClean="0"/>
              <a:t>атьяна Юрьевна, </a:t>
            </a:r>
          </a:p>
          <a:p>
            <a:r>
              <a:rPr lang="ru-RU" dirty="0" smtClean="0"/>
              <a:t>учитель математики</a:t>
            </a:r>
          </a:p>
          <a:p>
            <a:r>
              <a:rPr lang="ru-RU" dirty="0" smtClean="0"/>
              <a:t> МБОУ СОШ с. Тоора-Хем </a:t>
            </a:r>
          </a:p>
          <a:p>
            <a:r>
              <a:rPr lang="ru-RU" dirty="0" smtClean="0"/>
              <a:t>Республики Тыва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48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dirty="0" smtClean="0"/>
              <a:t>Доклад.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Доклад</a:t>
            </a:r>
            <a:r>
              <a:rPr lang="ru-RU" sz="2800" dirty="0"/>
              <a:t> - устное или письменное сообщение с целью </a:t>
            </a:r>
            <a:r>
              <a:rPr lang="ru-RU" sz="2800" b="1" dirty="0"/>
              <a:t>познакомить</a:t>
            </a:r>
            <a:r>
              <a:rPr lang="ru-RU" sz="2800" dirty="0"/>
              <a:t> слушателей (читателей) с определенной темой (проблемой), дать </a:t>
            </a:r>
            <a:r>
              <a:rPr lang="ru-RU" sz="2800" b="1" dirty="0"/>
              <a:t>общую информацию</a:t>
            </a:r>
            <a:r>
              <a:rPr lang="ru-RU" sz="2800" dirty="0"/>
              <a:t>, возможно, представить соображения автора доклада, которые в данном случае </a:t>
            </a:r>
            <a:r>
              <a:rPr lang="ru-RU" sz="2800" b="1" dirty="0"/>
              <a:t>не требуют научной проверки</a:t>
            </a:r>
            <a:r>
              <a:rPr lang="ru-RU" sz="2800" dirty="0"/>
              <a:t> или доказательств. </a:t>
            </a:r>
          </a:p>
        </p:txBody>
      </p:sp>
    </p:spTree>
    <p:extLst>
      <p:ext uri="{BB962C8B-B14F-4D97-AF65-F5344CB8AC3E}">
        <p14:creationId xmlns:p14="http://schemas.microsoft.com/office/powerpoint/2010/main" val="105391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dirty="0" smtClean="0"/>
              <a:t>Реферат.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Реферат</a:t>
            </a:r>
            <a:r>
              <a:rPr lang="ru-RU" sz="2800" dirty="0"/>
              <a:t> - сбор и представление </a:t>
            </a:r>
            <a:r>
              <a:rPr lang="ru-RU" sz="2800" b="1" dirty="0"/>
              <a:t>исчерпывающей информации</a:t>
            </a:r>
            <a:r>
              <a:rPr lang="ru-RU" sz="2800" dirty="0"/>
              <a:t> по заданной теме </a:t>
            </a:r>
            <a:r>
              <a:rPr lang="ru-RU" sz="2800" b="1" dirty="0"/>
              <a:t>из различных источников</a:t>
            </a:r>
            <a:r>
              <a:rPr lang="ru-RU" sz="2800" dirty="0"/>
              <a:t>, в том числе представление различных точек зрения по этому вопросу, приведение статистических данных, интересных фактов. </a:t>
            </a:r>
          </a:p>
        </p:txBody>
      </p:sp>
    </p:spTree>
    <p:extLst>
      <p:ext uri="{BB962C8B-B14F-4D97-AF65-F5344CB8AC3E}">
        <p14:creationId xmlns:p14="http://schemas.microsoft.com/office/powerpoint/2010/main" val="3690165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3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Исследовательская работа.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395536" y="1628800"/>
            <a:ext cx="7372672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Исследовательская работа</a:t>
            </a:r>
            <a:r>
              <a:rPr lang="ru-RU" sz="2800" dirty="0"/>
              <a:t> – работа, связанная с решением творческой, исследовательской задачи </a:t>
            </a:r>
            <a:r>
              <a:rPr lang="ru-RU" sz="2800" b="1" dirty="0"/>
              <a:t>с заранее неизвестным результатом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071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проект.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395536" y="1340768"/>
            <a:ext cx="7372672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Проект</a:t>
            </a:r>
            <a:r>
              <a:rPr lang="ru-RU" sz="2800" dirty="0"/>
              <a:t> - работа, направленная на </a:t>
            </a:r>
            <a:r>
              <a:rPr lang="ru-RU" sz="2800" b="1" dirty="0"/>
              <a:t>решение конкретной проблемы</a:t>
            </a:r>
            <a:r>
              <a:rPr lang="ru-RU" sz="2800" dirty="0"/>
              <a:t>, на достижение оптимальным способом </a:t>
            </a:r>
            <a:r>
              <a:rPr lang="ru-RU" sz="2800" b="1" dirty="0"/>
              <a:t>заранее запланированного результата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049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13087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Основные этапы работы над проектом: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395536" y="1196752"/>
            <a:ext cx="7372672" cy="403244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ru-RU" sz="2800" dirty="0"/>
          </a:p>
          <a:p>
            <a:pPr lvl="0" algn="ctr"/>
            <a:r>
              <a:rPr lang="ru-RU" sz="2800" b="1" dirty="0" err="1" smtClean="0"/>
              <a:t>Проблематизация</a:t>
            </a:r>
            <a:endParaRPr lang="ru-RU" sz="2800" b="1" dirty="0" smtClean="0"/>
          </a:p>
          <a:p>
            <a:pPr lvl="0" algn="ctr"/>
            <a:r>
              <a:rPr lang="ru-RU" sz="2800" b="1" dirty="0" smtClean="0"/>
              <a:t>Целеполагание</a:t>
            </a:r>
            <a:endParaRPr lang="ru-RU" sz="2800" b="1" dirty="0"/>
          </a:p>
          <a:p>
            <a:pPr lvl="0" algn="ctr"/>
            <a:r>
              <a:rPr lang="ru-RU" sz="2800" b="1" dirty="0"/>
              <a:t>Планирование</a:t>
            </a:r>
          </a:p>
          <a:p>
            <a:pPr lvl="0" algn="ctr"/>
            <a:r>
              <a:rPr lang="ru-RU" sz="2800" b="1" dirty="0"/>
              <a:t>Реализация</a:t>
            </a:r>
          </a:p>
          <a:p>
            <a:pPr lvl="0" algn="ctr"/>
            <a:r>
              <a:rPr lang="ru-RU" sz="2800" b="1" dirty="0"/>
              <a:t>Рефлексия </a:t>
            </a:r>
          </a:p>
          <a:p>
            <a:pPr marL="0" indent="0" algn="ctr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40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хема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22" b="16110"/>
          <a:stretch/>
        </p:blipFill>
        <p:spPr bwMode="auto">
          <a:xfrm>
            <a:off x="2123728" y="-1"/>
            <a:ext cx="4572000" cy="630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8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Pictures\MP Navigator EX\2012_12_20\IMG_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0" t="3887" r="8429" b="45755"/>
          <a:stretch/>
        </p:blipFill>
        <p:spPr bwMode="auto">
          <a:xfrm>
            <a:off x="971600" y="-13111"/>
            <a:ext cx="6840760" cy="652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76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oshiba\Pictures\MP Navigator EX\2012_12_20\IMG_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7" t="65003" r="65738" b="25001"/>
          <a:stretch/>
        </p:blipFill>
        <p:spPr bwMode="auto">
          <a:xfrm>
            <a:off x="1115616" y="548679"/>
            <a:ext cx="6624736" cy="411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5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oshiba\Pictures\MP Navigator EX\2012_12_20\IMG_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" t="3138" r="11876" b="53075"/>
          <a:stretch/>
        </p:blipFill>
        <p:spPr bwMode="auto">
          <a:xfrm>
            <a:off x="0" y="-1"/>
            <a:ext cx="9122715" cy="667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55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Примеры исследовательских проектов учащихся.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«Задача </a:t>
            </a:r>
            <a:r>
              <a:rPr lang="ru-RU" b="1" dirty="0"/>
              <a:t>о разрезании плоскости</a:t>
            </a:r>
            <a:r>
              <a:rPr lang="ru-RU" b="1" dirty="0" smtClean="0"/>
              <a:t>»: </a:t>
            </a:r>
            <a:r>
              <a:rPr lang="ru-RU" b="1" i="1" dirty="0"/>
              <a:t>на сколько частей можно разрезать круг тремя прямолинейными разрезами</a:t>
            </a:r>
            <a:r>
              <a:rPr lang="ru-RU" b="1" dirty="0"/>
              <a:t>? А</a:t>
            </a:r>
            <a:r>
              <a:rPr lang="ru-RU" b="1" i="1" dirty="0" smtClean="0"/>
              <a:t> </a:t>
            </a:r>
            <a:r>
              <a:rPr lang="ru-RU" b="1" i="1" dirty="0"/>
              <a:t>если разрезов четыре, пять, n</a:t>
            </a:r>
            <a:r>
              <a:rPr lang="ru-RU" b="1" dirty="0"/>
              <a:t>? </a:t>
            </a: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4649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Квадраты на клетчатой бумаге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67544" y="1124744"/>
            <a:ext cx="7632848" cy="5328592"/>
          </a:xfrm>
        </p:spPr>
        <p:txBody>
          <a:bodyPr/>
          <a:lstStyle/>
          <a:p>
            <a:r>
              <a:rPr lang="ru-RU" sz="2000" i="1" dirty="0"/>
              <a:t>Выполнила:</a:t>
            </a:r>
            <a:r>
              <a:rPr lang="ru-RU" sz="2000" b="1" i="1" dirty="0"/>
              <a:t> </a:t>
            </a:r>
            <a:r>
              <a:rPr lang="ru-RU" sz="2000" i="1" dirty="0" err="1"/>
              <a:t>Иглина</a:t>
            </a:r>
            <a:r>
              <a:rPr lang="ru-RU" sz="2000" i="1" dirty="0"/>
              <a:t> Александра, 5 класс</a:t>
            </a:r>
            <a:endParaRPr lang="ru-RU" sz="2000" dirty="0"/>
          </a:p>
          <a:p>
            <a:pPr marL="0" indent="0">
              <a:buNone/>
            </a:pPr>
            <a:r>
              <a:rPr lang="ru-RU" sz="2000" i="1" dirty="0"/>
              <a:t>Школа-интернат «Интеллектуал»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Построим </a:t>
            </a:r>
            <a:r>
              <a:rPr lang="ru-RU" sz="2000" dirty="0"/>
              <a:t>несколько квадратов с вершинами в узлах сетки и найдем их площади. Пусть сторона одного квадратика сетки равна 1.</a:t>
            </a:r>
          </a:p>
          <a:p>
            <a:pPr marL="0" indent="0">
              <a:buNone/>
            </a:pPr>
            <a:r>
              <a:rPr lang="ru-RU" sz="2000" dirty="0" smtClean="0"/>
              <a:t>  1</a:t>
            </a:r>
            <a:r>
              <a:rPr lang="ru-RU" sz="2000" dirty="0"/>
              <a:t>. «Прямые» квадраты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Их площадь найти легко: это квадраты длин их сторон, а стороны равны целому числу клеток. Площади прямых квадратов – это квадраты целых чисел: 1, 4, 9, 16, 25 и т.д.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21" y="3129799"/>
            <a:ext cx="5544616" cy="207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151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/>
          </a:bodyPr>
          <a:lstStyle/>
          <a:p>
            <a:r>
              <a:rPr lang="ru-RU" sz="2000" dirty="0"/>
              <a:t>«</a:t>
            </a:r>
            <a:r>
              <a:rPr lang="ru-RU" sz="2000" dirty="0" smtClean="0"/>
              <a:t>Косые</a:t>
            </a:r>
            <a:r>
              <a:rPr lang="ru-RU" sz="2000" dirty="0"/>
              <a:t>» </a:t>
            </a:r>
            <a:r>
              <a:rPr lang="ru-RU" sz="2000" dirty="0" smtClean="0"/>
              <a:t>квадраты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Как </a:t>
            </a:r>
            <a:r>
              <a:rPr lang="ru-RU" sz="2000" dirty="0"/>
              <a:t>найти площадь «косого» квадрата?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   Впишем </a:t>
            </a:r>
            <a:r>
              <a:rPr lang="ru-RU" sz="2000" dirty="0"/>
              <a:t>наш «косой» квадрат в «прямой» (рис. 1).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5760640" cy="21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30" y="3356992"/>
            <a:ext cx="5665503" cy="212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63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dirty="0" smtClean="0"/>
              <a:t>Разложение числа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239000" cy="4846320"/>
          </a:xfrm>
        </p:spPr>
        <p:txBody>
          <a:bodyPr/>
          <a:lstStyle/>
          <a:p>
            <a:pPr algn="ctr"/>
            <a:r>
              <a:rPr lang="ru-RU" b="1" dirty="0"/>
              <a:t>Число 15 можно тремя способами представить в виде суммы последовательных натуральных чисел: 15 = 7 + 8 = 4 + 5 + 6 = 1 + 2 + 3 + 4 + 5. А сколько таких способов для числа 115? Как найти количество способов для произвольного числа? </a:t>
            </a:r>
          </a:p>
          <a:p>
            <a:pPr algn="ctr"/>
            <a:r>
              <a:rPr lang="ru-RU" b="1" dirty="0"/>
              <a:t>Класс: ≥ 5 (делители).</a:t>
            </a:r>
          </a:p>
          <a:p>
            <a:pPr algn="ctr"/>
            <a:r>
              <a:rPr lang="ru-RU" b="1" dirty="0"/>
              <a:t>Раздел: арифметика.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66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графиков дробно-квадратичных функций.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Рассмотрим </a:t>
            </a:r>
            <a:r>
              <a:rPr lang="ru-RU" dirty="0" smtClean="0"/>
              <a:t>функцию                      </a:t>
            </a:r>
            <a:r>
              <a:rPr lang="ru-RU" dirty="0"/>
              <a:t>, где в числителе и в знаменателе – многочлены степени не выше второй. Какие типы графиков могут получиться (исследуйте количество нулей, вертикальных и наклонных асимптот и т.д.)?</a:t>
            </a:r>
          </a:p>
          <a:p>
            <a:r>
              <a:rPr lang="ru-RU" dirty="0"/>
              <a:t>Класс: ≥ 8 (дробно-квадратичные функции).</a:t>
            </a:r>
          </a:p>
          <a:p>
            <a:r>
              <a:rPr lang="ru-RU" dirty="0"/>
              <a:t>Раздел: алгебра.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056245"/>
              </p:ext>
            </p:extLst>
          </p:nvPr>
        </p:nvGraphicFramePr>
        <p:xfrm>
          <a:off x="4427984" y="1556792"/>
          <a:ext cx="1440160" cy="620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3" imgW="1040948" imgH="444307" progId="Unknown">
                  <p:embed/>
                </p:oleObj>
              </mc:Choice>
              <mc:Fallback>
                <p:oleObj r:id="rId3" imgW="1040948" imgH="444307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556792"/>
                        <a:ext cx="1440160" cy="6209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56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oshiba\Pictures\MP Navigator EX\2012_12_24\IMG_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200"/>
            <a:ext cx="7776864" cy="62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7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51216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Позиция учителя в ходе проектной работы как метод воспитания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Руководитель проекта </a:t>
            </a:r>
            <a:r>
              <a:rPr lang="ru-RU" sz="2800" b="1" dirty="0" smtClean="0"/>
              <a:t>(с 5-6-классниками)</a:t>
            </a: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Коллега по работе </a:t>
            </a:r>
            <a:r>
              <a:rPr lang="ru-RU" sz="2800" b="1" dirty="0" smtClean="0"/>
              <a:t>(с 7-8-классниками)</a:t>
            </a: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Эксперт-знаток</a:t>
            </a:r>
            <a:r>
              <a:rPr lang="ru-RU" sz="2800" b="1" dirty="0" smtClean="0"/>
              <a:t> (с 9-10-классниками)</a:t>
            </a: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Супервизор</a:t>
            </a:r>
            <a:r>
              <a:rPr lang="ru-RU" sz="2800" b="1" dirty="0" smtClean="0"/>
              <a:t> (с инициативными, ответственными, хорошо успевающими учащимися)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702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72008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проектов: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Индивидуальные</a:t>
            </a:r>
            <a:endParaRPr lang="ru-RU" sz="3200" b="1" dirty="0" smtClean="0"/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Групповые</a:t>
            </a:r>
            <a:endParaRPr lang="ru-RU" sz="3200" b="1" dirty="0" smtClean="0"/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Творческие проектные мастерские</a:t>
            </a: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95792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450</Words>
  <Application>Microsoft Office PowerPoint</Application>
  <PresentationFormat>Экран (4:3)</PresentationFormat>
  <Paragraphs>64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Изящная</vt:lpstr>
      <vt:lpstr>Unknown</vt:lpstr>
      <vt:lpstr>Проектная  деятельность учащихся</vt:lpstr>
      <vt:lpstr>Доклад.</vt:lpstr>
      <vt:lpstr>Реферат.</vt:lpstr>
      <vt:lpstr>Исследовательская работа.</vt:lpstr>
      <vt:lpstr>проект.</vt:lpstr>
      <vt:lpstr>Основные этапы работы над проектом: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исследовательских проектов учащихся.</vt:lpstr>
      <vt:lpstr>Квадраты на клетчатой бумаге</vt:lpstr>
      <vt:lpstr>Презентация PowerPoint</vt:lpstr>
      <vt:lpstr>Разложение числа</vt:lpstr>
      <vt:lpstr>Классификация графиков дробно-квадратичных функций.</vt:lpstr>
      <vt:lpstr>Презентация PowerPoint</vt:lpstr>
      <vt:lpstr>Позиция учителя в ходе проектной работы как метод воспитания</vt:lpstr>
      <vt:lpstr>Типы проектов: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Творческая активность учащихся</dc:title>
  <dc:creator>Toshiba</dc:creator>
  <cp:lastModifiedBy>Toshiba</cp:lastModifiedBy>
  <cp:revision>11</cp:revision>
  <dcterms:created xsi:type="dcterms:W3CDTF">2012-12-20T00:15:11Z</dcterms:created>
  <dcterms:modified xsi:type="dcterms:W3CDTF">2016-12-29T16:46:11Z</dcterms:modified>
</cp:coreProperties>
</file>